
<file path=[Content_Types].xml><?xml version="1.0" encoding="utf-8"?>
<Types xmlns="http://schemas.openxmlformats.org/package/2006/content-types">
  <Default ContentType="image/gif" Extension="gif"/>
  <Default ContentType="image/jpeg" Extension="jpeg"/>
  <Default ContentType="image/jpg" Extension="jpg"/>
  <Default ContentType="video/mp4" Extension="m4v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vnd.openxmlformats-officedocument.vmlDrawing" Extension="vml"/>
  <Default ContentType="application/vnd.openxmlformats-officedocument.spreadsheetml.sheet" Extension="xlsx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4.xml"/>
  <Override ContentType="application/vnd.openxmlformats-officedocument.presentationml.slideMaster+xml" PartName="/ppt/slideMasters/slideMaster15.xml"/>
  <Override ContentType="application/vnd.openxmlformats-officedocument.presentationml.slideMaster+xml" PartName="/ppt/slideMasters/slideMaster16.xml"/>
  <Override ContentType="application/vnd.openxmlformats-officedocument.presentationml.slideMaster+xml" PartName="/ppt/slideMasters/slideMaster17.xml"/>
  <Override ContentType="application/vnd.openxmlformats-officedocument.presentationml.slideMaster+xml" PartName="/ppt/slideMasters/slideMaster18.xml"/>
  <Override ContentType="application/vnd.openxmlformats-officedocument.presentationml.slideMaster+xml" PartName="/ppt/slideMasters/slideMaster19.xml"/>
  <Override ContentType="application/vnd.openxmlformats-officedocument.presentationml.slideMaster+xml" PartName="/ppt/slideMasters/slideMaster20.xml"/>
  <Override ContentType="application/vnd.openxmlformats-officedocument.presentationml.slideMaster+xml" PartName="/ppt/slideMasters/slideMaster21.xml"/>
  <Override ContentType="application/vnd.openxmlformats-officedocument.presentationml.slideMaster+xml" PartName="/ppt/slideMasters/slideMaster22.xml"/>
  <Override ContentType="application/vnd.openxmlformats-officedocument.presentationml.slideMaster+xml" PartName="/ppt/slideMasters/slideMaster23.xml"/>
  <Override ContentType="application/vnd.openxmlformats-officedocument.presentationml.slideMaster+xml" PartName="/ppt/slideMasters/slideMaster24.xml"/>
  <Override ContentType="application/vnd.openxmlformats-officedocument.presentationml.slideMaster+xml" PartName="/ppt/slideMasters/slideMaster25.xml"/>
  <Override ContentType="application/vnd.openxmlformats-officedocument.presentationml.slideMaster+xml" PartName="/ppt/slideMasters/slideMaster26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3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" Target="slides/slide1.xml" Type="http://schemas.openxmlformats.org/officeDocument/2006/relationships/slide"/><Relationship Id="rId20" Target="slides/slide19.xml" Type="http://schemas.openxmlformats.org/officeDocument/2006/relationships/slide"/><Relationship Id="rId21" Target="slides/slide20.xml" Type="http://schemas.openxmlformats.org/officeDocument/2006/relationships/slide"/><Relationship Id="rId22" Target="slides/slide21.xml" Type="http://schemas.openxmlformats.org/officeDocument/2006/relationships/slide"/><Relationship Id="rId23" Target="slides/slide22.xml" Type="http://schemas.openxmlformats.org/officeDocument/2006/relationships/slide"/><Relationship Id="rId24" Target="slides/slide23.xml" Type="http://schemas.openxmlformats.org/officeDocument/2006/relationships/slide"/><Relationship Id="rId25" Target="slides/slide24.xml" Type="http://schemas.openxmlformats.org/officeDocument/2006/relationships/slide"/><Relationship Id="rId26" Target="slides/slide25.xml" Type="http://schemas.openxmlformats.org/officeDocument/2006/relationships/slide"/><Relationship Id="rId27" Target="slides/slide26.xml" Type="http://schemas.openxmlformats.org/officeDocument/2006/relationships/slide"/><Relationship Id="rId28" Target="notesMasters/notesMaster1.xml" Type="http://schemas.openxmlformats.org/officeDocument/2006/relationships/notesMaster"/><Relationship Id="rId29" Target="presProps.xml" Type="http://schemas.openxmlformats.org/officeDocument/2006/relationships/presProps"/><Relationship Id="rId3" Target="slides/slide2.xml" Type="http://schemas.openxmlformats.org/officeDocument/2006/relationships/slide"/><Relationship Id="rId30" Target="viewProps.xml" Type="http://schemas.openxmlformats.org/officeDocument/2006/relationships/viewProps"/><Relationship Id="rId31" Target="theme/theme1.xml" Type="http://schemas.openxmlformats.org/officeDocument/2006/relationships/theme"/><Relationship Id="rId32" Target="tableStyles.xml" Type="http://schemas.openxmlformats.org/officeDocument/2006/relationships/tableStyles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/Relationships>
</file>

<file path=ppt/notesMasters/_rels/notesMaster1.xml.rels><?xml version="1.0" encoding="UTF-8" standalone="no"?>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media/Slide-1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no"?><Relationships xmlns="http://schemas.openxmlformats.org/package/2006/relationships"><Relationship Id="rId1" Target="../media/Slide-10-image-1.png" Type="http://schemas.openxmlformats.org/officeDocument/2006/relationships/image"/><Relationship Id="rId2" Target="../media/image-10-2.png" Type="http://schemas.openxmlformats.org/officeDocument/2006/relationships/image"/><Relationship Id="rId3" Target="../media/image-10-3.png" Type="http://schemas.openxmlformats.org/officeDocument/2006/relationships/image"/><Relationship Id="rId4" Target="../media/image-10-4.png" Type="http://schemas.openxmlformats.org/officeDocument/2006/relationships/image"/><Relationship Id="rId5" Target="../media/image-10-5.png" Type="http://schemas.openxmlformats.org/officeDocument/2006/relationships/image"/><Relationship Id="rId6" Target="../media/image-10-6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10.xml" Type="http://schemas.openxmlformats.org/officeDocument/2006/relationships/notesSlide"/></Relationships>
</file>

<file path=ppt/slides/_rels/slide11.xml.rels><?xml version="1.0" encoding="UTF-8" standalone="no"?><Relationships xmlns="http://schemas.openxmlformats.org/package/2006/relationships"><Relationship Id="rId1" Target="../media/Slide-11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no"?><Relationships xmlns="http://schemas.openxmlformats.org/package/2006/relationships"><Relationship Id="rId1" Target="../media/Slide-12-image-1.png" Type="http://schemas.openxmlformats.org/officeDocument/2006/relationships/image"/><Relationship Id="rId2" Target="../media/image-12-2.jpg" Type="http://schemas.openxmlformats.org/officeDocument/2006/relationships/image"/><Relationship Id="rId3" Target="../media/image-12-3.jpg" Type="http://schemas.openxmlformats.org/officeDocument/2006/relationships/image"/><Relationship Id="rId4" Target="../media/image-12-4.jp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2.xml" Type="http://schemas.openxmlformats.org/officeDocument/2006/relationships/notesSlide"/></Relationships>
</file>

<file path=ppt/slides/_rels/slide13.xml.rels><?xml version="1.0" encoding="UTF-8" standalone="no"?><Relationships xmlns="http://schemas.openxmlformats.org/package/2006/relationships"><Relationship Id="rId1" Target="../media/Slide-13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no"?><Relationships xmlns="http://schemas.openxmlformats.org/package/2006/relationships"><Relationship Id="rId1" Target="../media/Slide-14-image-1.png" Type="http://schemas.openxmlformats.org/officeDocument/2006/relationships/image"/><Relationship Id="rId2" Target="../media/image-14-2.png" Type="http://schemas.openxmlformats.org/officeDocument/2006/relationships/image"/><Relationship Id="rId3" Target="../media/image-14-3.png" Type="http://schemas.openxmlformats.org/officeDocument/2006/relationships/image"/><Relationship Id="rId4" Target="../media/image-14-4.png" Type="http://schemas.openxmlformats.org/officeDocument/2006/relationships/image"/><Relationship Id="rId5" Target="../media/image-14-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4.xml" Type="http://schemas.openxmlformats.org/officeDocument/2006/relationships/notesSlide"/></Relationships>
</file>

<file path=ppt/slides/_rels/slide15.xml.rels><?xml version="1.0" encoding="UTF-8" standalone="no"?><Relationships xmlns="http://schemas.openxmlformats.org/package/2006/relationships"><Relationship Id="rId1" Target="../media/Slide-15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no"?><Relationships xmlns="http://schemas.openxmlformats.org/package/2006/relationships"><Relationship Id="rId1" Target="../media/Slide-16-image-1.png" Type="http://schemas.openxmlformats.org/officeDocument/2006/relationships/image"/><Relationship Id="rId2" Target="../media/image-16-2.jpg" Type="http://schemas.openxmlformats.org/officeDocument/2006/relationships/image"/><Relationship Id="rId3" Target="../media/image-16-3.jpg" Type="http://schemas.openxmlformats.org/officeDocument/2006/relationships/image"/><Relationship Id="rId4" Target="../media/image-16-4.jp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6.xml" Type="http://schemas.openxmlformats.org/officeDocument/2006/relationships/notesSlide"/></Relationships>
</file>

<file path=ppt/slides/_rels/slide17.xml.rels><?xml version="1.0" encoding="UTF-8" standalone="no"?><Relationships xmlns="http://schemas.openxmlformats.org/package/2006/relationships"><Relationship Id="rId1" Target="../media/Slide-17-image-1.png" Type="http://schemas.openxmlformats.org/officeDocument/2006/relationships/image"/><Relationship Id="rId2" Target="../media/image-17-2.png" Type="http://schemas.openxmlformats.org/officeDocument/2006/relationships/image"/><Relationship Id="rId3" Target="../media/image-17-3.jpg" Type="http://schemas.openxmlformats.org/officeDocument/2006/relationships/image"/><Relationship Id="rId4" Target="../media/image-17-4.jp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7.xml" Type="http://schemas.openxmlformats.org/officeDocument/2006/relationships/notesSlide"/></Relationships>
</file>

<file path=ppt/slides/_rels/slide18.xml.rels><?xml version="1.0" encoding="UTF-8" standalone="no"?><Relationships xmlns="http://schemas.openxmlformats.org/package/2006/relationships"><Relationship Id="rId1" Target="../media/Slide-18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no"?><Relationships xmlns="http://schemas.openxmlformats.org/package/2006/relationships"><Relationship Id="rId1" Target="../media/Slide-19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media/Slide-2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no"?><Relationships xmlns="http://schemas.openxmlformats.org/package/2006/relationships"><Relationship Id="rId1" Target="../media/Slide-20-image-1.png" Type="http://schemas.openxmlformats.org/officeDocument/2006/relationships/image"/><Relationship Id="rId2" Target="../media/image-20-2.png" Type="http://schemas.openxmlformats.org/officeDocument/2006/relationships/image"/><Relationship Id="rId3" Target="../media/image-20-3.png" Type="http://schemas.openxmlformats.org/officeDocument/2006/relationships/image"/><Relationship Id="rId4" Target="../media/image-20-4.png" Type="http://schemas.openxmlformats.org/officeDocument/2006/relationships/image"/><Relationship Id="rId5" Target="../media/image-20-5.png" Type="http://schemas.openxmlformats.org/officeDocument/2006/relationships/image"/><Relationship Id="rId6" Target="../media/image-20-6.png" Type="http://schemas.openxmlformats.org/officeDocument/2006/relationships/image"/><Relationship Id="rId7" Target="../media/image-20-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no"?><Relationships xmlns="http://schemas.openxmlformats.org/package/2006/relationships"><Relationship Id="rId1" Target="../media/Slide-21-image-1.png" Type="http://schemas.openxmlformats.org/officeDocument/2006/relationships/image"/><Relationship Id="rId10" Target="../media/image-21-1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21.xml" Type="http://schemas.openxmlformats.org/officeDocument/2006/relationships/notesSlide"/><Relationship Id="rId2" Target="../media/image-21-2.png" Type="http://schemas.openxmlformats.org/officeDocument/2006/relationships/image"/><Relationship Id="rId3" Target="../media/image-21-3.png" Type="http://schemas.openxmlformats.org/officeDocument/2006/relationships/image"/><Relationship Id="rId4" Target="../media/image-21-4.png" Type="http://schemas.openxmlformats.org/officeDocument/2006/relationships/image"/><Relationship Id="rId5" Target="../media/image-21-5.png" Type="http://schemas.openxmlformats.org/officeDocument/2006/relationships/image"/><Relationship Id="rId6" Target="../media/image-21-6.png" Type="http://schemas.openxmlformats.org/officeDocument/2006/relationships/image"/><Relationship Id="rId7" Target="../media/image-21-7.png" Type="http://schemas.openxmlformats.org/officeDocument/2006/relationships/image"/><Relationship Id="rId8" Target="../media/image-21-8.png" Type="http://schemas.openxmlformats.org/officeDocument/2006/relationships/image"/><Relationship Id="rId9" Target="../media/image-21-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media/Slide-22-image-1.png" Type="http://schemas.openxmlformats.org/officeDocument/2006/relationships/image"/><Relationship Id="rId2" Target="../media/image-22-2.png" Type="http://schemas.openxmlformats.org/officeDocument/2006/relationships/image"/><Relationship Id="rId3" Target="../media/image-22-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22.xml" Type="http://schemas.openxmlformats.org/officeDocument/2006/relationships/notesSlide"/></Relationships>
</file>

<file path=ppt/slides/_rels/slide23.xml.rels><?xml version="1.0" encoding="UTF-8" standalone="no"?><Relationships xmlns="http://schemas.openxmlformats.org/package/2006/relationships"><Relationship Id="rId1" Target="../media/Slide-23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no"?><Relationships xmlns="http://schemas.openxmlformats.org/package/2006/relationships"><Relationship Id="rId1" Target="../media/Slide-24-image-1.png" Type="http://schemas.openxmlformats.org/officeDocument/2006/relationships/image"/><Relationship Id="rId2" Target="../media/image-24-2.png" Type="http://schemas.openxmlformats.org/officeDocument/2006/relationships/image"/><Relationship Id="rId3" Target="../media/image-24-3.png" Type="http://schemas.openxmlformats.org/officeDocument/2006/relationships/image"/><Relationship Id="rId4" Target="../media/image-24-4.png" Type="http://schemas.openxmlformats.org/officeDocument/2006/relationships/image"/><Relationship Id="rId5" Target="../media/image-24-5.png" Type="http://schemas.openxmlformats.org/officeDocument/2006/relationships/image"/><Relationship Id="rId6" Target="../media/image-24-5.png" Type="http://schemas.openxmlformats.org/officeDocument/2006/relationships/image"/><Relationship Id="rId7" Target="../media/image-24-7.jp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4.xml" Type="http://schemas.openxmlformats.org/officeDocument/2006/relationships/notesSlide"/></Relationships>
</file>

<file path=ppt/slides/_rels/slide25.xml.rels><?xml version="1.0" encoding="UTF-8" standalone="no"?><Relationships xmlns="http://schemas.openxmlformats.org/package/2006/relationships"><Relationship Id="rId1" Target="../media/Slide-25-image-1.png" Type="http://schemas.openxmlformats.org/officeDocument/2006/relationships/image"/><Relationship Id="rId2" Target="../media/image-25-2.png" Type="http://schemas.openxmlformats.org/officeDocument/2006/relationships/image"/><Relationship Id="rId3" Target="../media/image-25-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25.xml" Type="http://schemas.openxmlformats.org/officeDocument/2006/relationships/notesSlide"/></Relationships>
</file>

<file path=ppt/slides/_rels/slide26.xml.rels><?xml version="1.0" encoding="UTF-8" standalone="no"?><Relationships xmlns="http://schemas.openxmlformats.org/package/2006/relationships"><Relationship Id="rId1" Target="../media/Slide-26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3.xml.rels><?xml version="1.0" encoding="UTF-8" standalone="no"?><Relationships xmlns="http://schemas.openxmlformats.org/package/2006/relationships"><Relationship Id="rId1" Target="../media/Slide-3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1" Target="../media/Slide-4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media/Slide-5-image-1.png" Type="http://schemas.openxmlformats.org/officeDocument/2006/relationships/image"/><Relationship Id="rId2" Target="../media/image-5-2.png" Type="http://schemas.openxmlformats.org/officeDocument/2006/relationships/image"/><Relationship Id="rId3" Target="../media/image-5-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5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1" Target="../media/Slide-6-image-1.png" Type="http://schemas.openxmlformats.org/officeDocument/2006/relationships/image"/><Relationship Id="rId2" Target="../media/image-6-2.png" Type="http://schemas.openxmlformats.org/officeDocument/2006/relationships/image"/><Relationship Id="rId3" Target="../media/image-6-3.png" Type="http://schemas.openxmlformats.org/officeDocument/2006/relationships/image"/><Relationship Id="rId4" Target="../media/image-6-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6.xml" Type="http://schemas.openxmlformats.org/officeDocument/2006/relationships/notesSlide"/></Relationships>
</file>

<file path=ppt/slides/_rels/slide7.xml.rels><?xml version="1.0" encoding="UTF-8" standalone="no"?><Relationships xmlns="http://schemas.openxmlformats.org/package/2006/relationships"><Relationship Id="rId1" Target="../media/Slide-7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1" Target="../media/Slide-8-image-1.png" Type="http://schemas.openxmlformats.org/officeDocument/2006/relationships/image"/><Relationship Id="rId2" Target="../media/image-8-2.png" Type="http://schemas.openxmlformats.org/officeDocument/2006/relationships/image"/><Relationship Id="rId3" Target="../media/image-8-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8.xml" Type="http://schemas.openxmlformats.org/officeDocument/2006/relationships/notesSlide"/></Relationships>
</file>

<file path=ppt/slides/_rels/slide9.xml.rels><?xml version="1.0" encoding="UTF-8" standalone="no"?><Relationships xmlns="http://schemas.openxmlformats.org/package/2006/relationships"><Relationship Id="rId1" Target="../media/Slide-9-image-1.png" Type="http://schemas.openxmlformats.org/officeDocument/2006/relationships/image"/><Relationship Id="rId2" Target="../media/image-9-2.png" Type="http://schemas.openxmlformats.org/officeDocument/2006/relationships/image"/><Relationship Id="rId3" Target="../media/image-9-3.png" Type="http://schemas.openxmlformats.org/officeDocument/2006/relationships/image"/><Relationship Id="rId4" Target="../media/image-9-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664" y="1078452"/>
            <a:ext cx="8278672" cy="7772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4032" b="1" spc="360" kern="0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爱国主义精神传承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766769" y="2075640"/>
            <a:ext cx="7610462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8B4E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新时代下的民族情怀与责任担当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3749040" y="2718278"/>
            <a:ext cx="1645920" cy="323698"/>
          </a:xfrm>
          <a:custGeom>
            <a:avLst/>
            <a:gdLst/>
            <a:ahLst/>
            <a:cxnLst/>
            <a:rect l="l" t="t" r="r" b="b"/>
            <a:pathLst>
              <a:path w="1645920" h="323698">
                <a:moveTo>
                  <a:pt x="161849" y="0"/>
                </a:moveTo>
                <a:moveTo>
                  <a:pt x="161849" y="0"/>
                </a:moveTo>
                <a:lnTo>
                  <a:pt x="1484071" y="0"/>
                </a:lnTo>
                <a:quadBezTo>
                  <a:pt x="1645920" y="0"/>
                  <a:pt x="1645920" y="161849"/>
                </a:quadBezTo>
                <a:lnTo>
                  <a:pt x="1645920" y="161849"/>
                </a:lnTo>
                <a:quadBezTo>
                  <a:pt x="1645920" y="323698"/>
                  <a:pt x="1484071" y="323698"/>
                </a:quadBezTo>
                <a:lnTo>
                  <a:pt x="161849" y="323698"/>
                </a:lnTo>
                <a:quadBezTo>
                  <a:pt x="0" y="323698"/>
                  <a:pt x="0" y="161849"/>
                </a:quadBezTo>
                <a:lnTo>
                  <a:pt x="0" y="161849"/>
                </a:lnTo>
                <a:quadBezTo>
                  <a:pt x="0" y="0"/>
                  <a:pt x="161849" y="0"/>
                </a:quadBez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5" name="Text 3"/>
          <p:cNvSpPr/>
          <p:nvPr/>
        </p:nvSpPr>
        <p:spPr>
          <a:xfrm>
            <a:off x="3852154" y="2651527"/>
            <a:ext cx="1439693" cy="45720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5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汇报人</a:t>
            </a:r>
            <a:pPr algn="ctr" indent="0" marL="0">
              <a:lnSpc>
                <a:spcPct val="15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pPr algn="ctr" indent="0" marL="0">
              <a:lnSpc>
                <a:spcPct val="15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endParaRPr lang="en-US" sz="1440" dirty="0"/>
          </a:p>
        </p:txBody>
      </p:sp>
      <p:sp>
        <p:nvSpPr>
          <p:cNvPr id="6" name="Shape 4"/>
          <p:cNvSpPr/>
          <p:nvPr/>
        </p:nvSpPr>
        <p:spPr>
          <a:xfrm>
            <a:off x="2365513" y="2026206"/>
            <a:ext cx="4134678" cy="45720"/>
          </a:xfrm>
          <a:custGeom>
            <a:avLst/>
            <a:gdLst/>
            <a:ahLst/>
            <a:cxnLst/>
            <a:rect l="l" t="t" r="r" b="b"/>
            <a:pathLst>
              <a:path w="4134678" h="45720">
                <a:moveTo>
                  <a:pt x="0" y="0"/>
                </a:moveTo>
                <a:moveTo>
                  <a:pt x="0" y="0"/>
                </a:moveTo>
                <a:lnTo>
                  <a:pt x="4134678" y="0"/>
                </a:lnTo>
              </a:path>
            </a:pathLst>
          </a:custGeom>
          <a:noFill/>
          <a:ln w="9525">
            <a:solidFill>
              <a:srgbClr val="FFCBB8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责任使命感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" y="1066046"/>
            <a:ext cx="4436520" cy="377104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4" y="982706"/>
            <a:ext cx="4423962" cy="376036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443" y="1449195"/>
            <a:ext cx="484281" cy="48428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231" y="3672546"/>
            <a:ext cx="363931" cy="363931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2222311" y="1135963"/>
            <a:ext cx="6665542" cy="991529"/>
          </a:xfrm>
          <a:custGeom>
            <a:avLst/>
            <a:gdLst/>
            <a:ahLst/>
            <a:cxnLst/>
            <a:rect l="l" t="t" r="r" b="b"/>
            <a:pathLst>
              <a:path w="6665542" h="991529">
                <a:moveTo>
                  <a:pt x="0" y="0"/>
                </a:moveTo>
                <a:moveTo>
                  <a:pt x="0" y="0"/>
                </a:moveTo>
                <a:lnTo>
                  <a:pt x="6665542" y="0"/>
                </a:lnTo>
                <a:lnTo>
                  <a:pt x="6665542" y="991529"/>
                </a:lnTo>
                <a:lnTo>
                  <a:pt x="0" y="991529"/>
                </a:lnTo>
                <a:close/>
              </a:path>
            </a:pathLst>
          </a:custGeom>
          <a:solidFill>
            <a:srgbClr val="DD291D">
              <a:alpha val="5882"/>
            </a:srgbClr>
          </a:solidFill>
          <a:ln/>
        </p:spPr>
      </p:sp>
      <p:sp>
        <p:nvSpPr>
          <p:cNvPr id="8" name="Shape 2"/>
          <p:cNvSpPr/>
          <p:nvPr/>
        </p:nvSpPr>
        <p:spPr>
          <a:xfrm>
            <a:off x="2495848" y="2241059"/>
            <a:ext cx="6392005" cy="1036265"/>
          </a:xfrm>
          <a:custGeom>
            <a:avLst/>
            <a:gdLst/>
            <a:ahLst/>
            <a:cxnLst/>
            <a:rect l="l" t="t" r="r" b="b"/>
            <a:pathLst>
              <a:path w="6392005" h="1036265">
                <a:moveTo>
                  <a:pt x="0" y="0"/>
                </a:moveTo>
                <a:moveTo>
                  <a:pt x="0" y="0"/>
                </a:moveTo>
                <a:lnTo>
                  <a:pt x="6392005" y="0"/>
                </a:lnTo>
                <a:lnTo>
                  <a:pt x="6392005" y="1036265"/>
                </a:lnTo>
                <a:lnTo>
                  <a:pt x="0" y="1036265"/>
                </a:lnTo>
                <a:close/>
              </a:path>
            </a:pathLst>
          </a:custGeom>
          <a:solidFill>
            <a:srgbClr val="DD291D">
              <a:alpha val="5882"/>
            </a:srgbClr>
          </a:solidFill>
          <a:ln/>
        </p:spPr>
      </p:sp>
      <p:sp>
        <p:nvSpPr>
          <p:cNvPr id="9" name="Shape 3"/>
          <p:cNvSpPr/>
          <p:nvPr/>
        </p:nvSpPr>
        <p:spPr>
          <a:xfrm>
            <a:off x="2495848" y="3450894"/>
            <a:ext cx="6392005" cy="997700"/>
          </a:xfrm>
          <a:custGeom>
            <a:avLst/>
            <a:gdLst/>
            <a:ahLst/>
            <a:cxnLst/>
            <a:rect l="l" t="t" r="r" b="b"/>
            <a:pathLst>
              <a:path w="6392005" h="997700">
                <a:moveTo>
                  <a:pt x="0" y="0"/>
                </a:moveTo>
                <a:moveTo>
                  <a:pt x="0" y="0"/>
                </a:moveTo>
                <a:lnTo>
                  <a:pt x="6392005" y="0"/>
                </a:lnTo>
                <a:lnTo>
                  <a:pt x="6392005" y="997700"/>
                </a:lnTo>
                <a:lnTo>
                  <a:pt x="0" y="997700"/>
                </a:lnTo>
                <a:close/>
              </a:path>
            </a:pathLst>
          </a:custGeom>
          <a:solidFill>
            <a:srgbClr val="DD291D">
              <a:alpha val="5882"/>
            </a:srgbClr>
          </a:solidFill>
          <a:ln/>
        </p:spPr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036" y="2544318"/>
            <a:ext cx="352384" cy="3523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070118" y="1457992"/>
            <a:ext cx="2458052" cy="3474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爱国责任担当</a:t>
            </a:r>
            <a:endParaRPr lang="en-US" sz="1440" dirty="0"/>
          </a:p>
        </p:txBody>
      </p:sp>
      <p:sp>
        <p:nvSpPr>
          <p:cNvPr id="12" name="Text 5"/>
          <p:cNvSpPr/>
          <p:nvPr/>
        </p:nvSpPr>
        <p:spPr>
          <a:xfrm>
            <a:off x="5528170" y="1199971"/>
            <a:ext cx="3293515" cy="8503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2857"/>
              </a:lnSpc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爱国主义要求公民主动承担社会责任，将个人理想与国家发展紧密结合，以实际行动维护国家利益与尊严。</a:t>
            </a:r>
            <a:endParaRPr lang="en-US" sz="1440" dirty="0"/>
          </a:p>
        </p:txBody>
      </p:sp>
      <p:sp>
        <p:nvSpPr>
          <p:cNvPr id="13" name="Text 6"/>
          <p:cNvSpPr/>
          <p:nvPr/>
        </p:nvSpPr>
        <p:spPr>
          <a:xfrm>
            <a:off x="3548007" y="2585455"/>
            <a:ext cx="2435684" cy="3474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使命驱动行动</a:t>
            </a:r>
            <a:endParaRPr lang="en-US" sz="1440" dirty="0"/>
          </a:p>
        </p:txBody>
      </p:sp>
      <p:sp>
        <p:nvSpPr>
          <p:cNvPr id="14" name="Text 7"/>
          <p:cNvSpPr/>
          <p:nvPr/>
        </p:nvSpPr>
        <p:spPr>
          <a:xfrm>
            <a:off x="5983691" y="2311135"/>
            <a:ext cx="2837994" cy="8503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2857"/>
              </a:lnSpc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强烈的使命感激发个体投身国家建设，在科研、教育、国防等领域贡献力量，推动民族复兴进程。</a:t>
            </a:r>
            <a:endParaRPr lang="en-US" sz="1440" dirty="0"/>
          </a:p>
        </p:txBody>
      </p:sp>
      <p:sp>
        <p:nvSpPr>
          <p:cNvPr id="15" name="Text 8"/>
          <p:cNvSpPr/>
          <p:nvPr/>
        </p:nvSpPr>
        <p:spPr>
          <a:xfrm>
            <a:off x="4056920" y="3776008"/>
            <a:ext cx="2223189" cy="3474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传承精神火种</a:t>
            </a:r>
            <a:endParaRPr lang="en-US" sz="1440" dirty="0"/>
          </a:p>
        </p:txBody>
      </p:sp>
      <p:sp>
        <p:nvSpPr>
          <p:cNvPr id="16" name="Text 9"/>
          <p:cNvSpPr/>
          <p:nvPr/>
        </p:nvSpPr>
        <p:spPr>
          <a:xfrm>
            <a:off x="6280109" y="3437680"/>
            <a:ext cx="2541576" cy="101498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2857"/>
              </a:lnSpc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通过弘扬英雄事迹与传统文化，培养青年群体的家国情怀，确保爱国主义精神代代相传永不熄灭。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爱国主义表现形式</a:t>
            </a:r>
            <a:endParaRPr lang="en-US" sz="14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维护国家利益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539190" y="1199462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4" name="Text 2"/>
          <p:cNvSpPr/>
          <p:nvPr/>
        </p:nvSpPr>
        <p:spPr>
          <a:xfrm>
            <a:off x="4489704" y="1182409"/>
            <a:ext cx="714089" cy="6492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4539190" y="2510501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6" name="Text 4"/>
          <p:cNvSpPr/>
          <p:nvPr/>
        </p:nvSpPr>
        <p:spPr>
          <a:xfrm>
            <a:off x="4489704" y="2485538"/>
            <a:ext cx="714089" cy="6492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4539190" y="3796446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8" name="Text 6"/>
          <p:cNvSpPr/>
          <p:nvPr/>
        </p:nvSpPr>
        <p:spPr>
          <a:xfrm>
            <a:off x="4489704" y="3779392"/>
            <a:ext cx="714089" cy="6492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5308783" y="1048878"/>
            <a:ext cx="3607202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国家利益核心</a:t>
            </a:r>
            <a:endParaRPr lang="en-US" sz="1440" dirty="0"/>
          </a:p>
        </p:txBody>
      </p:sp>
      <p:pic>
        <p:nvPicPr>
          <p:cNvPr id="10" name="Image 0" descr="https://bjcdn.openstorage.cn/zhiwen/prod/176650228896365/2025-12-24/d4527d4e-2342-45bb-951a-8883097d00f0/image_ayomo71766576579240.jpg">    </p:cNvPr>
          <p:cNvPicPr>
            <a:picLocks noChangeAspect="1"/>
          </p:cNvPicPr>
          <p:nvPr/>
        </p:nvPicPr>
        <p:blipFill>
          <a:blip r:embed="rId2"/>
          <a:srcRect l="20000" r="20000" t="0" b="0"/>
          <a:stretch/>
        </p:blipFill>
        <p:spPr>
          <a:xfrm>
            <a:off x="226964" y="1426278"/>
            <a:ext cx="1687410" cy="281234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308783" y="1361660"/>
            <a:ext cx="3607470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国家利益包括主权、安全、发展三个方面，是全体国民的根本保障。维护国家利益是爱国主义的核心体现，需全民共同坚守。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5308783" y="2359916"/>
            <a:ext cx="3607202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经济安全维护</a:t>
            </a:r>
            <a:endParaRPr lang="en-US" sz="1440" dirty="0"/>
          </a:p>
        </p:txBody>
      </p:sp>
      <p:pic>
        <p:nvPicPr>
          <p:cNvPr id="13" name="Image 1" descr="https://bjcdn.openstorage.cn/zhiwen/prod/176650228896365/2025-12-24/e4916f57-887c-4306-84ef-4640516d58b2/image_613nvb1766576583645.jpg">    </p:cNvPr>
          <p:cNvPicPr>
            <a:picLocks noChangeAspect="1"/>
          </p:cNvPicPr>
          <p:nvPr/>
        </p:nvPicPr>
        <p:blipFill>
          <a:blip r:embed="rId3"/>
          <a:srcRect l="0" r="0" t="20000" b="20000"/>
          <a:stretch/>
        </p:blipFill>
        <p:spPr>
          <a:xfrm>
            <a:off x="1973544" y="1426278"/>
            <a:ext cx="2306797" cy="1384078"/>
          </a:xfrm>
          <a:prstGeom prst="rect">
            <a:avLst/>
          </a:prstGeom>
        </p:spPr>
      </p:pic>
      <p:pic>
        <p:nvPicPr>
          <p:cNvPr id="14" name="Image 2" descr="https://bjcdn.openstorage.cn/zhiwen/prod/176650228896365/2025-12-24/39e1d6f4-58ec-4e71-9800-f58c8abf75c1/image_w7ouff1766576588009.jpg">    </p:cNvPr>
          <p:cNvPicPr>
            <a:picLocks noChangeAspect="1"/>
          </p:cNvPicPr>
          <p:nvPr/>
        </p:nvPicPr>
        <p:blipFill>
          <a:blip r:embed="rId4"/>
          <a:srcRect l="0" r="0" t="20000" b="20000"/>
          <a:stretch/>
        </p:blipFill>
        <p:spPr>
          <a:xfrm>
            <a:off x="1973544" y="2854548"/>
            <a:ext cx="2306797" cy="138407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308783" y="2672699"/>
            <a:ext cx="3607470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经济安全是国家利益的重要组成部分。通过科技创新、产业升级和金融稳定，确保经济独立性和可持续发展。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5308783" y="3645861"/>
            <a:ext cx="3607202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文化主权捍卫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5308783" y="3958644"/>
            <a:ext cx="3607470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文化主权关乎民族认同与国家软实力。通过传承优秀传统文化、抵制不良文化渗透，增强文化自信与影响力。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传承民族文化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 rot="10800000">
            <a:off x="4909953" y="1020337"/>
            <a:ext cx="3897234" cy="3267735"/>
          </a:xfrm>
          <a:custGeom>
            <a:avLst/>
            <a:gdLst/>
            <a:ahLst/>
            <a:cxnLst/>
            <a:rect l="l" t="t" r="r" b="b"/>
            <a:pathLst>
              <a:path w="3897234" h="3267735">
                <a:moveTo>
                  <a:pt x="1364032" y="326774"/>
                </a:moveTo>
                <a:moveTo>
                  <a:pt x="1364032" y="326774"/>
                </a:moveTo>
                <a:lnTo>
                  <a:pt x="0" y="2614188"/>
                </a:lnTo>
                <a:quadBezTo>
                  <a:pt x="0" y="3267735"/>
                  <a:pt x="779447" y="3267735"/>
                </a:quadBezTo>
                <a:lnTo>
                  <a:pt x="3117787" y="3267735"/>
                </a:lnTo>
                <a:quadBezTo>
                  <a:pt x="3897234" y="3267735"/>
                  <a:pt x="3897234" y="2614188"/>
                </a:quadBezTo>
                <a:lnTo>
                  <a:pt x="2533202" y="326774"/>
                </a:lnTo>
                <a:quadBezTo>
                  <a:pt x="1948617" y="-326774"/>
                  <a:pt x="1364032" y="326774"/>
                </a:quadBezTo>
                <a:close/>
              </a:path>
            </a:pathLst>
          </a:custGeom>
          <a:solidFill>
            <a:srgbClr val="DD291D">
              <a:alpha val="16863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27116" y="3361506"/>
            <a:ext cx="862908" cy="827543"/>
          </a:xfrm>
          <a:custGeom>
            <a:avLst/>
            <a:gdLst/>
            <a:ahLst/>
            <a:cxnLst/>
            <a:rect l="l" t="t" r="r" b="b"/>
            <a:pathLst>
              <a:path w="862908" h="827543">
                <a:moveTo>
                  <a:pt x="431454" y="0"/>
                </a:moveTo>
                <a:moveTo>
                  <a:pt x="431454" y="0"/>
                </a:moveTo>
                <a:cubicBezTo>
                  <a:pt x="669580" y="0"/>
                  <a:pt x="862908" y="185405"/>
                  <a:pt x="862908" y="413772"/>
                </a:cubicBezTo>
                <a:cubicBezTo>
                  <a:pt x="862908" y="642138"/>
                  <a:pt x="669580" y="827543"/>
                  <a:pt x="431454" y="827543"/>
                </a:cubicBezTo>
                <a:cubicBezTo>
                  <a:pt x="193328" y="827543"/>
                  <a:pt x="0" y="642138"/>
                  <a:pt x="0" y="413772"/>
                </a:cubicBezTo>
                <a:cubicBezTo>
                  <a:pt x="0" y="185405"/>
                  <a:pt x="193328" y="0"/>
                  <a:pt x="431454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5" name="Shape 3"/>
          <p:cNvSpPr/>
          <p:nvPr/>
        </p:nvSpPr>
        <p:spPr>
          <a:xfrm>
            <a:off x="5090315" y="1211308"/>
            <a:ext cx="3543583" cy="671937"/>
          </a:xfrm>
          <a:custGeom>
            <a:avLst/>
            <a:gdLst/>
            <a:ahLst/>
            <a:cxnLst/>
            <a:rect l="l" t="t" r="r" b="b"/>
            <a:pathLst>
              <a:path w="3543583" h="671937">
                <a:moveTo>
                  <a:pt x="335968" y="0"/>
                </a:moveTo>
                <a:moveTo>
                  <a:pt x="335968" y="0"/>
                </a:moveTo>
                <a:lnTo>
                  <a:pt x="3207614" y="0"/>
                </a:lnTo>
                <a:quadBezTo>
                  <a:pt x="3543583" y="0"/>
                  <a:pt x="3543583" y="335968"/>
                </a:quadBezTo>
                <a:lnTo>
                  <a:pt x="3543583" y="335968"/>
                </a:lnTo>
                <a:quadBezTo>
                  <a:pt x="3543583" y="671937"/>
                  <a:pt x="3207614" y="671937"/>
                </a:quadBezTo>
                <a:lnTo>
                  <a:pt x="335968" y="671937"/>
                </a:lnTo>
                <a:quadBezTo>
                  <a:pt x="0" y="671937"/>
                  <a:pt x="0" y="335968"/>
                </a:quadBezTo>
                <a:lnTo>
                  <a:pt x="0" y="335968"/>
                </a:lnTo>
                <a:quadBezTo>
                  <a:pt x="0" y="0"/>
                  <a:pt x="335968" y="0"/>
                </a:quad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6" name="Shape 4"/>
          <p:cNvSpPr/>
          <p:nvPr/>
        </p:nvSpPr>
        <p:spPr>
          <a:xfrm>
            <a:off x="5716277" y="2229314"/>
            <a:ext cx="2291658" cy="671937"/>
          </a:xfrm>
          <a:custGeom>
            <a:avLst/>
            <a:gdLst/>
            <a:ahLst/>
            <a:cxnLst/>
            <a:rect l="l" t="t" r="r" b="b"/>
            <a:pathLst>
              <a:path w="2291658" h="671937">
                <a:moveTo>
                  <a:pt x="335968" y="0"/>
                </a:moveTo>
                <a:moveTo>
                  <a:pt x="335968" y="0"/>
                </a:moveTo>
                <a:lnTo>
                  <a:pt x="1955690" y="0"/>
                </a:lnTo>
                <a:quadBezTo>
                  <a:pt x="2291658" y="0"/>
                  <a:pt x="2291658" y="335968"/>
                </a:quadBezTo>
                <a:lnTo>
                  <a:pt x="2291658" y="335968"/>
                </a:lnTo>
                <a:quadBezTo>
                  <a:pt x="2291658" y="671937"/>
                  <a:pt x="1955690" y="671937"/>
                </a:quadBezTo>
                <a:lnTo>
                  <a:pt x="335968" y="671937"/>
                </a:lnTo>
                <a:quadBezTo>
                  <a:pt x="0" y="671937"/>
                  <a:pt x="0" y="335968"/>
                </a:quadBezTo>
                <a:lnTo>
                  <a:pt x="0" y="335968"/>
                </a:lnTo>
                <a:quadBezTo>
                  <a:pt x="0" y="0"/>
                  <a:pt x="335968" y="0"/>
                </a:quadBezTo>
                <a:close/>
              </a:path>
            </a:pathLst>
          </a:custGeom>
          <a:solidFill>
            <a:srgbClr val="DD291D">
              <a:alpha val="5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687194" y="1552559"/>
            <a:ext cx="950314" cy="45720"/>
          </a:xfrm>
          <a:custGeom>
            <a:avLst/>
            <a:gdLst/>
            <a:ahLst/>
            <a:cxnLst/>
            <a:rect l="l" t="t" r="r" b="b"/>
            <a:pathLst>
              <a:path w="950314" h="4572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DD291D"/>
            </a:solidFill>
            <a:prstDash val="solid"/>
            <a:headEnd type="none"/>
            <a:tailEnd type="arrow"/>
          </a:ln>
        </p:spPr>
      </p:sp>
      <p:sp>
        <p:nvSpPr>
          <p:cNvPr id="8" name="Text 6"/>
          <p:cNvSpPr/>
          <p:nvPr/>
        </p:nvSpPr>
        <p:spPr>
          <a:xfrm>
            <a:off x="6551011" y="3519246"/>
            <a:ext cx="615117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6551011" y="2309250"/>
            <a:ext cx="615117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6551011" y="1291245"/>
            <a:ext cx="615117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4344476" y="2755929"/>
            <a:ext cx="950314" cy="45720"/>
          </a:xfrm>
          <a:custGeom>
            <a:avLst/>
            <a:gdLst/>
            <a:ahLst/>
            <a:cxnLst/>
            <a:rect l="l" t="t" r="r" b="b"/>
            <a:pathLst>
              <a:path w="950314" h="4572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DD291D"/>
            </a:solidFill>
            <a:prstDash val="solid"/>
            <a:headEnd type="none"/>
            <a:tailEnd type="arrow"/>
          </a:ln>
        </p:spPr>
      </p:sp>
      <p:sp>
        <p:nvSpPr>
          <p:cNvPr id="12" name="Shape 10"/>
          <p:cNvSpPr/>
          <p:nvPr/>
        </p:nvSpPr>
        <p:spPr>
          <a:xfrm>
            <a:off x="4952246" y="3962166"/>
            <a:ext cx="950314" cy="45720"/>
          </a:xfrm>
          <a:custGeom>
            <a:avLst/>
            <a:gdLst/>
            <a:ahLst/>
            <a:cxnLst/>
            <a:rect l="l" t="t" r="r" b="b"/>
            <a:pathLst>
              <a:path w="950314" h="4572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DD291D"/>
            </a:solidFill>
            <a:prstDash val="solid"/>
            <a:headEnd type="none"/>
            <a:tailEnd type="arrow"/>
          </a:ln>
        </p:spPr>
      </p:sp>
      <p:sp>
        <p:nvSpPr>
          <p:cNvPr id="13" name="Text 11"/>
          <p:cNvSpPr/>
          <p:nvPr/>
        </p:nvSpPr>
        <p:spPr>
          <a:xfrm>
            <a:off x="359105" y="999911"/>
            <a:ext cx="320152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民族文化精髓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59105" y="1234021"/>
            <a:ext cx="3201661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民族文化是国家的精神命脉，包含语言、艺术、哲学等核心元素。传承精髓能增强民族认同感，为爱国主义教育奠定基础。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85074" y="2393600"/>
            <a:ext cx="337780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传统节日传承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85074" y="2623414"/>
            <a:ext cx="3377800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春节、端午等传统节日是民族文化的重要载体。通过节日活动弘扬家国情怀，激发民众爱国热情与文化自信。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160809" y="3729838"/>
            <a:ext cx="363339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非遗保护行动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160809" y="3966667"/>
            <a:ext cx="3633390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非物质文化遗产需系统性保护。政府与社会合力开展抢救记录、活态传承，让古老智慧持续滋养现代文明。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奉献社会建设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8" y="1163096"/>
            <a:ext cx="8135797" cy="323592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6" y="1429421"/>
            <a:ext cx="401272" cy="4163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089" y="1163096"/>
            <a:ext cx="436171" cy="44705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362" y="1261609"/>
            <a:ext cx="436171" cy="4470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76390" y="2049383"/>
            <a:ext cx="1914148" cy="3566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奉献精神内涵</a:t>
            </a:r>
            <a:endParaRPr lang="en-US" sz="1440" dirty="0"/>
          </a:p>
        </p:txBody>
      </p:sp>
      <p:sp>
        <p:nvSpPr>
          <p:cNvPr id="8" name="Text 2"/>
          <p:cNvSpPr/>
          <p:nvPr/>
        </p:nvSpPr>
        <p:spPr>
          <a:xfrm>
            <a:off x="376390" y="2460863"/>
            <a:ext cx="1914148" cy="12344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奉献精神是爱国主义的核心体现，强调个人为社会进步无私付出，体现责任担当与集体主义价值观，推动国家发展。</a:t>
            </a:r>
            <a:endParaRPr lang="en-US" sz="1440" dirty="0"/>
          </a:p>
        </p:txBody>
      </p:sp>
      <p:sp>
        <p:nvSpPr>
          <p:cNvPr id="9" name="Text 3"/>
          <p:cNvSpPr/>
          <p:nvPr/>
        </p:nvSpPr>
        <p:spPr>
          <a:xfrm>
            <a:off x="2576779" y="1866290"/>
            <a:ext cx="1913839" cy="3566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社会建设实践</a:t>
            </a:r>
            <a:endParaRPr lang="en-US" sz="1440" dirty="0"/>
          </a:p>
        </p:txBody>
      </p:sp>
      <p:sp>
        <p:nvSpPr>
          <p:cNvPr id="10" name="Text 4"/>
          <p:cNvSpPr/>
          <p:nvPr/>
        </p:nvSpPr>
        <p:spPr>
          <a:xfrm>
            <a:off x="2576503" y="2278685"/>
            <a:ext cx="1913839" cy="12344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通过志愿服务、扶贫攻坚等行动，将爱国情怀转化为实际贡献，助力基础设施完善与民生改善，共建美好家园。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4703674" y="2141525"/>
            <a:ext cx="1913839" cy="3566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青年责任担当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4703612" y="2553919"/>
            <a:ext cx="1913839" cy="12344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青年群体应主动投身科技创新、文化传承等领域，以专业能力服务社会，成为爱国主义精神的践行者与传播者。</a:t>
            </a:r>
            <a:endParaRPr lang="en-US" sz="14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新时代爱国主义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科技强国担当</a:t>
            </a:r>
            <a:endParaRPr lang="en-US" sz="1440" dirty="0"/>
          </a:p>
        </p:txBody>
      </p:sp>
      <p:pic>
        <p:nvPicPr>
          <p:cNvPr id="3" name="Image 0" descr="https://bjcdn.openstorage.cn/zhiwen/prod/176650228896365/2025-12-24/4450f87a-6b2c-42b6-a3de-388e36346157/image_xk99o41766576584262.jpg">    </p:cNvPr>
          <p:cNvPicPr>
            <a:picLocks noChangeAspect="1"/>
          </p:cNvPicPr>
          <p:nvPr/>
        </p:nvPicPr>
        <p:blipFill>
          <a:blip r:embed="rId2"/>
          <a:srcRect l="0" r="0" t="19880" b="19880"/>
          <a:stretch/>
        </p:blipFill>
        <p:spPr>
          <a:xfrm rot="-661446">
            <a:off x="4767309" y="1191705"/>
            <a:ext cx="2691592" cy="1614955"/>
          </a:xfrm>
          <a:prstGeom prst="rect">
            <a:avLst/>
          </a:prstGeom>
        </p:spPr>
      </p:pic>
      <p:pic>
        <p:nvPicPr>
          <p:cNvPr id="4" name="Image 1" descr="https://bjcdn.openstorage.cn/zhiwen/prod/176650228896365/2025-12-24/d2702ab7-19ac-4ff8-8a02-ec24321044db/image_5s7m8j1766576588380.jpg">    </p:cNvPr>
          <p:cNvPicPr>
            <a:picLocks noChangeAspect="1"/>
          </p:cNvPicPr>
          <p:nvPr/>
        </p:nvPicPr>
        <p:blipFill>
          <a:blip r:embed="rId3"/>
          <a:srcRect l="0" r="0" t="19880" b="19879"/>
          <a:stretch/>
        </p:blipFill>
        <p:spPr>
          <a:xfrm>
            <a:off x="6467598" y="2406381"/>
            <a:ext cx="2343989" cy="1406394"/>
          </a:xfrm>
          <a:prstGeom prst="rect">
            <a:avLst/>
          </a:prstGeom>
        </p:spPr>
      </p:pic>
      <p:pic>
        <p:nvPicPr>
          <p:cNvPr id="5" name="Image 2" descr="https://bjcdn.openstorage.cn/zhiwen/prod/176650228896365/2025-12-24/ff0c1bd5-6984-4109-ac13-f7c604c2fd02/image_3x87ra1766576592441.jpg">    </p:cNvPr>
          <p:cNvPicPr>
            <a:picLocks noChangeAspect="1"/>
          </p:cNvPicPr>
          <p:nvPr/>
        </p:nvPicPr>
        <p:blipFill>
          <a:blip r:embed="rId4"/>
          <a:srcRect l="0" r="0" t="19880" b="19879"/>
          <a:stretch/>
        </p:blipFill>
        <p:spPr>
          <a:xfrm rot="-454764">
            <a:off x="4941111" y="3363343"/>
            <a:ext cx="2343989" cy="1406394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99751" y="1259602"/>
            <a:ext cx="3302227" cy="449839"/>
          </a:xfrm>
          <a:custGeom>
            <a:avLst/>
            <a:gdLst/>
            <a:ahLst/>
            <a:cxnLst/>
            <a:rect l="l" t="t" r="r" b="b"/>
            <a:pathLst>
              <a:path w="3302227" h="449839">
                <a:moveTo>
                  <a:pt x="224919" y="0"/>
                </a:moveTo>
                <a:moveTo>
                  <a:pt x="224919" y="0"/>
                </a:moveTo>
                <a:lnTo>
                  <a:pt x="3077308" y="0"/>
                </a:lnTo>
                <a:quadBezTo>
                  <a:pt x="3302227" y="0"/>
                  <a:pt x="3302227" y="224919"/>
                </a:quadBezTo>
                <a:lnTo>
                  <a:pt x="3302227" y="224919"/>
                </a:lnTo>
                <a:quadBezTo>
                  <a:pt x="3302227" y="449839"/>
                  <a:pt x="3077308" y="449839"/>
                </a:quadBezTo>
                <a:lnTo>
                  <a:pt x="224919" y="449839"/>
                </a:lnTo>
                <a:quadBezTo>
                  <a:pt x="0" y="449839"/>
                  <a:pt x="0" y="224919"/>
                </a:quadBezTo>
                <a:lnTo>
                  <a:pt x="0" y="224919"/>
                </a:lnTo>
                <a:quadBezTo>
                  <a:pt x="0" y="0"/>
                  <a:pt x="224919" y="0"/>
                </a:quad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7" name="Text 2"/>
          <p:cNvSpPr/>
          <p:nvPr/>
        </p:nvSpPr>
        <p:spPr>
          <a:xfrm>
            <a:off x="509827" y="1285757"/>
            <a:ext cx="3073684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科技自立自强</a:t>
            </a:r>
            <a:endParaRPr lang="en-US" sz="1440" dirty="0"/>
          </a:p>
        </p:txBody>
      </p:sp>
      <p:sp>
        <p:nvSpPr>
          <p:cNvPr id="8" name="Text 3"/>
          <p:cNvSpPr/>
          <p:nvPr/>
        </p:nvSpPr>
        <p:spPr>
          <a:xfrm>
            <a:off x="399751" y="1709441"/>
            <a:ext cx="4085822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科技自立自强是实现科技强国的基石，通过自主创新突破关键核心技术，减少对外依赖，保障国家发展与安全。</a:t>
            </a:r>
            <a:endParaRPr lang="en-US" sz="1440" dirty="0"/>
          </a:p>
        </p:txBody>
      </p:sp>
      <p:sp>
        <p:nvSpPr>
          <p:cNvPr id="9" name="Shape 4"/>
          <p:cNvSpPr/>
          <p:nvPr/>
        </p:nvSpPr>
        <p:spPr>
          <a:xfrm>
            <a:off x="399751" y="2507300"/>
            <a:ext cx="3302227" cy="449839"/>
          </a:xfrm>
          <a:custGeom>
            <a:avLst/>
            <a:gdLst/>
            <a:ahLst/>
            <a:cxnLst/>
            <a:rect l="l" t="t" r="r" b="b"/>
            <a:pathLst>
              <a:path w="3302227" h="449839">
                <a:moveTo>
                  <a:pt x="224919" y="0"/>
                </a:moveTo>
                <a:moveTo>
                  <a:pt x="224919" y="0"/>
                </a:moveTo>
                <a:lnTo>
                  <a:pt x="3077308" y="0"/>
                </a:lnTo>
                <a:quadBezTo>
                  <a:pt x="3302227" y="0"/>
                  <a:pt x="3302227" y="224919"/>
                </a:quadBezTo>
                <a:lnTo>
                  <a:pt x="3302227" y="224919"/>
                </a:lnTo>
                <a:quadBezTo>
                  <a:pt x="3302227" y="449839"/>
                  <a:pt x="3077308" y="449839"/>
                </a:quadBezTo>
                <a:lnTo>
                  <a:pt x="224919" y="449839"/>
                </a:lnTo>
                <a:quadBezTo>
                  <a:pt x="0" y="449839"/>
                  <a:pt x="0" y="224919"/>
                </a:quadBezTo>
                <a:lnTo>
                  <a:pt x="0" y="224919"/>
                </a:lnTo>
                <a:quadBezTo>
                  <a:pt x="0" y="0"/>
                  <a:pt x="224919" y="0"/>
                </a:quadBez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10" name="Text 5"/>
          <p:cNvSpPr/>
          <p:nvPr/>
        </p:nvSpPr>
        <p:spPr>
          <a:xfrm>
            <a:off x="509827" y="2533455"/>
            <a:ext cx="3073684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创新驱动发展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399751" y="2957139"/>
            <a:ext cx="4085822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创新是引领发展的第一动力，加强基础研究与应用转化，培育高精尖人才，推动科技成果转化为现实生产力。</a:t>
            </a:r>
            <a:endParaRPr lang="en-US" sz="1440" dirty="0"/>
          </a:p>
        </p:txBody>
      </p:sp>
      <p:sp>
        <p:nvSpPr>
          <p:cNvPr id="12" name="Shape 7"/>
          <p:cNvSpPr/>
          <p:nvPr/>
        </p:nvSpPr>
        <p:spPr>
          <a:xfrm>
            <a:off x="399751" y="3754998"/>
            <a:ext cx="3302227" cy="449839"/>
          </a:xfrm>
          <a:custGeom>
            <a:avLst/>
            <a:gdLst/>
            <a:ahLst/>
            <a:cxnLst/>
            <a:rect l="l" t="t" r="r" b="b"/>
            <a:pathLst>
              <a:path w="3302227" h="449839">
                <a:moveTo>
                  <a:pt x="224919" y="0"/>
                </a:moveTo>
                <a:moveTo>
                  <a:pt x="224919" y="0"/>
                </a:moveTo>
                <a:lnTo>
                  <a:pt x="3077308" y="0"/>
                </a:lnTo>
                <a:quadBezTo>
                  <a:pt x="3302227" y="0"/>
                  <a:pt x="3302227" y="224919"/>
                </a:quadBezTo>
                <a:lnTo>
                  <a:pt x="3302227" y="224919"/>
                </a:lnTo>
                <a:quadBezTo>
                  <a:pt x="3302227" y="449839"/>
                  <a:pt x="3077308" y="449839"/>
                </a:quadBezTo>
                <a:lnTo>
                  <a:pt x="224919" y="449839"/>
                </a:lnTo>
                <a:quadBezTo>
                  <a:pt x="0" y="449839"/>
                  <a:pt x="0" y="224919"/>
                </a:quadBezTo>
                <a:lnTo>
                  <a:pt x="0" y="224919"/>
                </a:lnTo>
                <a:quadBezTo>
                  <a:pt x="0" y="0"/>
                  <a:pt x="224919" y="0"/>
                </a:quad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13" name="Text 8"/>
          <p:cNvSpPr/>
          <p:nvPr/>
        </p:nvSpPr>
        <p:spPr>
          <a:xfrm>
            <a:off x="509827" y="3781153"/>
            <a:ext cx="3073684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科技报国精神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399751" y="4204837"/>
            <a:ext cx="4085822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弘扬科学家精神，倡导奉献与担当，鼓励科技工作者以国家需求为导向，在重大领域实现突破性贡献。</a:t>
            </a:r>
            <a:endParaRPr lang="en-US" sz="14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全球视野融合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48565" y="1187692"/>
            <a:ext cx="45720" cy="3660054"/>
          </a:xfrm>
          <a:custGeom>
            <a:avLst/>
            <a:gdLst/>
            <a:ahLst/>
            <a:cxnLst/>
            <a:rect l="l" t="t" r="r" b="b"/>
            <a:pathLst>
              <a:path w="45720"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DD291D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263307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5" name="Shape 3"/>
          <p:cNvSpPr/>
          <p:nvPr/>
        </p:nvSpPr>
        <p:spPr>
          <a:xfrm>
            <a:off x="3193831" y="1187692"/>
            <a:ext cx="45720" cy="3660054"/>
          </a:xfrm>
          <a:custGeom>
            <a:avLst/>
            <a:gdLst/>
            <a:ahLst/>
            <a:cxnLst/>
            <a:rect l="l" t="t" r="r" b="b"/>
            <a:pathLst>
              <a:path w="45720"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F4B757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3108573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7" name="Shape 5"/>
          <p:cNvSpPr/>
          <p:nvPr/>
        </p:nvSpPr>
        <p:spPr>
          <a:xfrm>
            <a:off x="6112250" y="1187692"/>
            <a:ext cx="45720" cy="3660054"/>
          </a:xfrm>
          <a:custGeom>
            <a:avLst/>
            <a:gdLst/>
            <a:ahLst/>
            <a:cxnLst/>
            <a:rect l="l" t="t" r="r" b="b"/>
            <a:pathLst>
              <a:path w="45720"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DD291D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026992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9" name="Text 7"/>
          <p:cNvSpPr/>
          <p:nvPr/>
        </p:nvSpPr>
        <p:spPr>
          <a:xfrm>
            <a:off x="443296" y="1380883"/>
            <a:ext cx="2600560" cy="42258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全球化中的爱国精神</a:t>
            </a:r>
            <a:endParaRPr lang="en-US" sz="1440" dirty="0"/>
          </a:p>
        </p:txBody>
      </p:sp>
      <p:pic>
        <p:nvPicPr>
          <p:cNvPr id="10" name="Image 0" descr="https://sgw-dx.xf-yun.com/api/v1/sparkdesk/1600593683_fm9ont1721702941887-01709398541764393.png?authorization=c2ltcGxlLWp3dCBhaz1zcGFya2Rlc2s4MDAwMDAwMDAwMDE7ZXhwPTMyOTg1MDI5NDI7YWxnbz1obWFjLXNoYTI1NjtzaWc9YlBnV1pOdjhqZnhwRldiUmUyTmJFUENOV1pMaGFpdEVmbHdBbWd3OXRCdz0=&amp;x_location=7YfmxI7B7uKO7jlRxIftd6eZdo==">    </p:cNvPr>
          <p:cNvPicPr>
            <a:picLocks noChangeAspect="1"/>
          </p:cNvPicPr>
          <p:nvPr/>
        </p:nvPicPr>
        <p:blipFill>
          <a:blip r:embed="rId2"/>
          <a:srcRect l="0" r="0" t="19985" b="19985"/>
          <a:stretch/>
        </p:blipFill>
        <p:spPr>
          <a:xfrm>
            <a:off x="452769" y="3269468"/>
            <a:ext cx="2591087" cy="155465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43296" y="1877608"/>
            <a:ext cx="2600560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在全球化背景下，爱国主义需超越地域局限，以开放包容的态度吸收世界优秀文化，同时坚守民族核心价值。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3361714" y="1380883"/>
            <a:ext cx="2600560" cy="42258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文化自信与国际对话</a:t>
            </a:r>
            <a:endParaRPr lang="en-US" sz="1440" dirty="0"/>
          </a:p>
        </p:txBody>
      </p:sp>
      <p:pic>
        <p:nvPicPr>
          <p:cNvPr id="13" name="Image 1" descr="https://bjcdn.openstorage.cn/zhiwen/prod/176650228896365/2025-12-24/e5377b07-07e0-4b29-bc7d-d6e285c2970b/image_vnm1c11766576588590.jpg">    </p:cNvPr>
          <p:cNvPicPr>
            <a:picLocks noChangeAspect="1"/>
          </p:cNvPicPr>
          <p:nvPr/>
        </p:nvPicPr>
        <p:blipFill>
          <a:blip r:embed="rId3"/>
          <a:srcRect l="0" r="0" t="19985" b="19985"/>
          <a:stretch/>
        </p:blipFill>
        <p:spPr>
          <a:xfrm>
            <a:off x="3371187" y="3269468"/>
            <a:ext cx="2591087" cy="155465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361714" y="1877608"/>
            <a:ext cx="2600560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通过文化输出与文明互鉴，展现中国特色的现代性路径，促进国际社会对中华文化的理解和认同。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6280133" y="1380883"/>
            <a:ext cx="2600560" cy="42258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科技合作与自主创新</a:t>
            </a:r>
            <a:endParaRPr lang="en-US" sz="1440" dirty="0"/>
          </a:p>
        </p:txBody>
      </p:sp>
      <p:pic>
        <p:nvPicPr>
          <p:cNvPr id="16" name="Image 2" descr="https://bjcdn.openstorage.cn/zhiwen/prod/176650228896365/2025-12-24/9245e69a-4305-4a47-90f3-e603557c8465/image_nlpvwp1766576592761.jpg">    </p:cNvPr>
          <p:cNvPicPr>
            <a:picLocks noChangeAspect="1"/>
          </p:cNvPicPr>
          <p:nvPr/>
        </p:nvPicPr>
        <p:blipFill>
          <a:blip r:embed="rId4"/>
          <a:srcRect l="0" r="0" t="19985" b="19985"/>
          <a:stretch/>
        </p:blipFill>
        <p:spPr>
          <a:xfrm>
            <a:off x="6289606" y="3269468"/>
            <a:ext cx="2591087" cy="155465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280133" y="1877608"/>
            <a:ext cx="2600560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积极参与全球科技治理，在量子通信、人工智能等领域贡献中国智慧，同时强化关键核心技术自主可控能力。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青年使命践行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35027" y="1359647"/>
            <a:ext cx="2628479" cy="3203954"/>
          </a:xfrm>
          <a:custGeom>
            <a:avLst/>
            <a:gdLst/>
            <a:ahLst/>
            <a:cxnLst/>
            <a:rect l="l" t="t" r="r" b="b"/>
            <a:pathLst>
              <a:path w="2628479" h="3203954">
                <a:moveTo>
                  <a:pt x="0" y="0"/>
                </a:moveTo>
                <a:moveTo>
                  <a:pt x="0" y="0"/>
                </a:moveTo>
                <a:lnTo>
                  <a:pt x="2628479" y="0"/>
                </a:lnTo>
                <a:lnTo>
                  <a:pt x="2628479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DD291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26084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5" name="Text 3"/>
          <p:cNvSpPr/>
          <p:nvPr/>
        </p:nvSpPr>
        <p:spPr>
          <a:xfrm>
            <a:off x="335228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2322804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3247065" y="1359647"/>
            <a:ext cx="2628900" cy="3203954"/>
          </a:xfrm>
          <a:custGeom>
            <a:avLst/>
            <a:gdLst/>
            <a:ahLst/>
            <a:cxnLst/>
            <a:rect l="l" t="t" r="r" b="b"/>
            <a:pathLst>
              <a:path w="2628900" h="3203954">
                <a:moveTo>
                  <a:pt x="0" y="0"/>
                </a:moveTo>
                <a:moveTo>
                  <a:pt x="0" y="0"/>
                </a:moveTo>
                <a:lnTo>
                  <a:pt x="2628900" y="0"/>
                </a:lnTo>
                <a:lnTo>
                  <a:pt x="2628900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F4B7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247065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9" name="Text 7"/>
          <p:cNvSpPr/>
          <p:nvPr/>
        </p:nvSpPr>
        <p:spPr>
          <a:xfrm>
            <a:off x="3246804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234380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6175300" y="1359647"/>
            <a:ext cx="2628900" cy="3203954"/>
          </a:xfrm>
          <a:custGeom>
            <a:avLst/>
            <a:gdLst/>
            <a:ahLst/>
            <a:cxnLst/>
            <a:rect l="l" t="t" r="r" b="b"/>
            <a:pathLst>
              <a:path w="2628900" h="3203954">
                <a:moveTo>
                  <a:pt x="0" y="0"/>
                </a:moveTo>
                <a:moveTo>
                  <a:pt x="0" y="0"/>
                </a:moveTo>
                <a:lnTo>
                  <a:pt x="2628900" y="0"/>
                </a:lnTo>
                <a:lnTo>
                  <a:pt x="2628900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DD291D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175300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13" name="Text 11"/>
          <p:cNvSpPr/>
          <p:nvPr/>
        </p:nvSpPr>
        <p:spPr>
          <a:xfrm>
            <a:off x="6175492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163068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56962" y="1248291"/>
            <a:ext cx="250654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青年使命内涵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420386" y="1942867"/>
            <a:ext cx="2364127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青年使命是新时代爱国主义的核心体现，包括传承红色基因、担当复兴重任、践行社会责任。青年应立足自身岗位，将个人理想融入国家发展。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3368538" y="1248291"/>
            <a:ext cx="2472943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实践路径探索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3331962" y="1942867"/>
            <a:ext cx="2352212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青年可通过参与志愿服务、科技创新、文化交流等活动践行使命。以实际行动弘扬民族精神，在实干中彰显爱国情怀。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6297226" y="1248291"/>
            <a:ext cx="245057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榜样力量引领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6260650" y="1942867"/>
            <a:ext cx="2364127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钱学森、黄大年等时代楷模为青年树立标杆。学习榜样精神，激发奋斗动能，在民族复兴征程中贡献青春力量。</a:t>
            </a:r>
            <a:endParaRPr lang="en-US" sz="14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爱国主义教育实践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74497" y="328682"/>
            <a:ext cx="1675953" cy="89611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374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1609410" y="1549905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爱国主义概述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986662" y="1485897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5159195" y="1549905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爱国主义精神核心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4536447" y="1485897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1609495" y="2177240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爱国主义表现形式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986746" y="2113232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5158281" y="2177186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新时代爱国主义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4535532" y="2113178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1609410" y="2804465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爱国主义教育实践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986662" y="2740457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5159195" y="2804462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总结与号召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4536447" y="2740454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校园教育渗透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82" y="968786"/>
            <a:ext cx="2624921" cy="373947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8017" y="190666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243339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41" y="3828202"/>
            <a:ext cx="387604" cy="387604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22" y="968786"/>
            <a:ext cx="2624757" cy="373904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3895074" y="190666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DD291D">
                <a:alpha val="49020"/>
              </a:srgbClr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4190396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429" y="3873433"/>
            <a:ext cx="297142" cy="2971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761" y="968786"/>
            <a:ext cx="2624757" cy="3739040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6842213" y="190666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>
            <a:off x="7137535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283" y="3804100"/>
            <a:ext cx="445713" cy="43580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86921" y="1370658"/>
            <a:ext cx="2476043" cy="40609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爱国主义教育内涵</a:t>
            </a:r>
            <a:endParaRPr lang="en-US" sz="1440" dirty="0"/>
          </a:p>
        </p:txBody>
      </p:sp>
      <p:sp>
        <p:nvSpPr>
          <p:cNvPr id="16" name="Text 8"/>
          <p:cNvSpPr/>
          <p:nvPr/>
        </p:nvSpPr>
        <p:spPr>
          <a:xfrm>
            <a:off x="470182" y="1990650"/>
            <a:ext cx="2309522" cy="12344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爱国主义教育是培养学生国家认同感和民族自豪感的核心途径，涵盖历史传承、文化自信、社会责任等维度，需融入校园日常教学体系。</a:t>
            </a:r>
            <a:endParaRPr lang="en-US" sz="1440" dirty="0"/>
          </a:p>
        </p:txBody>
      </p:sp>
      <p:sp>
        <p:nvSpPr>
          <p:cNvPr id="17" name="Text 9"/>
          <p:cNvSpPr/>
          <p:nvPr/>
        </p:nvSpPr>
        <p:spPr>
          <a:xfrm>
            <a:off x="3333143" y="1370658"/>
            <a:ext cx="2477713" cy="40609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课程渗透策略</a:t>
            </a:r>
            <a:endParaRPr lang="en-US" sz="1440" dirty="0"/>
          </a:p>
        </p:txBody>
      </p:sp>
      <p:sp>
        <p:nvSpPr>
          <p:cNvPr id="18" name="Text 10"/>
          <p:cNvSpPr/>
          <p:nvPr/>
        </p:nvSpPr>
        <p:spPr>
          <a:xfrm>
            <a:off x="3417107" y="1990650"/>
            <a:ext cx="2309786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通过语文、历史、思政等学科有机融入爱国主题案例，结合国家重大事件设计专题教学，强化学生理论与实践结合的能力。</a:t>
            </a:r>
            <a:endParaRPr lang="en-US" sz="1440" dirty="0"/>
          </a:p>
        </p:txBody>
      </p:sp>
      <p:sp>
        <p:nvSpPr>
          <p:cNvPr id="19" name="Text 11"/>
          <p:cNvSpPr/>
          <p:nvPr/>
        </p:nvSpPr>
        <p:spPr>
          <a:xfrm>
            <a:off x="6275061" y="1370658"/>
            <a:ext cx="2488158" cy="40609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实践活动设计</a:t>
            </a:r>
            <a:endParaRPr lang="en-US" sz="1440" dirty="0"/>
          </a:p>
        </p:txBody>
      </p:sp>
      <p:sp>
        <p:nvSpPr>
          <p:cNvPr id="20" name="Text 12"/>
          <p:cNvSpPr/>
          <p:nvPr/>
        </p:nvSpPr>
        <p:spPr>
          <a:xfrm>
            <a:off x="6364247" y="1990650"/>
            <a:ext cx="2309786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组织升旗仪式、红色教育基地研学、爱国主题竞赛等活动，以沉浸式体验深化学生对爱国精神的理解与践行。</a:t>
            </a:r>
            <a:endParaRPr lang="en-US" sz="14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社会氛围营造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738792" y="1064374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9050" dist="25400" dir="2700000">
              <a:srgbClr val="dadada">
                <a:alpha val="100000"/>
              </a:srgbClr>
            </a:outerShdw>
          </a:effectLst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30900" y="1170001"/>
            <a:ext cx="757769" cy="75776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13" y="1064374"/>
            <a:ext cx="3274332" cy="96902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738792" y="2326835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9050" dist="25400" dir="2700000">
              <a:srgbClr val="dadada">
                <a:alpha val="100000"/>
              </a:srgbClr>
            </a:outerShdw>
          </a:effectLst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30900" y="2432462"/>
            <a:ext cx="757769" cy="757769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13" y="2326835"/>
            <a:ext cx="3274332" cy="969023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3738792" y="3589296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9050" dist="25400" dir="2700000">
              <a:srgbClr val="dadada">
                <a:alpha val="100000"/>
              </a:srgbClr>
            </a:outerShdw>
          </a:effectLst>
        </p:spPr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30900" y="3694923"/>
            <a:ext cx="757769" cy="757769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13" y="3589296"/>
            <a:ext cx="3274332" cy="969023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157224" y="1356861"/>
            <a:ext cx="2123132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spc="72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爱国主义教育</a:t>
            </a:r>
            <a:endParaRPr lang="en-US" sz="1440" dirty="0"/>
          </a:p>
        </p:txBody>
      </p:sp>
      <p:sp>
        <p:nvSpPr>
          <p:cNvPr id="13" name="Text 5"/>
          <p:cNvSpPr/>
          <p:nvPr/>
        </p:nvSpPr>
        <p:spPr>
          <a:xfrm>
            <a:off x="4193049" y="1064374"/>
            <a:ext cx="4626983" cy="96902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通过学校、家庭和社会多维度开展爱国主义教育，培养公民对国家历史、文化和价值观的认同感，增强民族自豪感。</a:t>
            </a:r>
            <a:endParaRPr lang="en-US" sz="1440" dirty="0"/>
          </a:p>
        </p:txBody>
      </p:sp>
      <p:sp>
        <p:nvSpPr>
          <p:cNvPr id="14" name="Text 6"/>
          <p:cNvSpPr/>
          <p:nvPr/>
        </p:nvSpPr>
        <p:spPr>
          <a:xfrm>
            <a:off x="1157224" y="2619323"/>
            <a:ext cx="2123132" cy="3474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spc="72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红色文化传播</a:t>
            </a:r>
            <a:endParaRPr lang="en-US" sz="1440" dirty="0"/>
          </a:p>
        </p:txBody>
      </p:sp>
      <p:sp>
        <p:nvSpPr>
          <p:cNvPr id="15" name="Text 7"/>
          <p:cNvSpPr/>
          <p:nvPr/>
        </p:nvSpPr>
        <p:spPr>
          <a:xfrm>
            <a:off x="4193049" y="2326835"/>
            <a:ext cx="4626983" cy="96902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利用媒体、文艺作品和公共活动传播红色文化，弘扬革命精神，激发民众爱国热情，营造浓厚的爱国社会氛围。</a:t>
            </a:r>
            <a:endParaRPr lang="en-US" sz="1440" dirty="0"/>
          </a:p>
        </p:txBody>
      </p:sp>
      <p:sp>
        <p:nvSpPr>
          <p:cNvPr id="16" name="Text 8"/>
          <p:cNvSpPr/>
          <p:nvPr/>
        </p:nvSpPr>
        <p:spPr>
          <a:xfrm>
            <a:off x="1157224" y="3881784"/>
            <a:ext cx="2123132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spc="72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爱国公益活动</a:t>
            </a:r>
            <a:endParaRPr lang="en-US" sz="1440" dirty="0"/>
          </a:p>
        </p:txBody>
      </p:sp>
      <p:sp>
        <p:nvSpPr>
          <p:cNvPr id="17" name="Text 9"/>
          <p:cNvSpPr/>
          <p:nvPr/>
        </p:nvSpPr>
        <p:spPr>
          <a:xfrm>
            <a:off x="4193049" y="3589296"/>
            <a:ext cx="4626983" cy="96902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组织爱国主题公益活动，如升旗仪式、爱国卫生运动等，引导公众以实际行动践行爱国主义，强化社会凝聚力。</a:t>
            </a:r>
            <a:endParaRPr lang="en-US" sz="1440" dirty="0"/>
          </a:p>
        </p:txBody>
      </p:sp>
      <p:sp>
        <p:nvSpPr>
          <p:cNvPr id="18" name="Shape 10"/>
          <p:cNvSpPr/>
          <p:nvPr/>
        </p:nvSpPr>
        <p:spPr>
          <a:xfrm>
            <a:off x="528675" y="1234611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0" y="1410255"/>
            <a:ext cx="277260" cy="277260"/>
          </a:xfrm>
          <a:prstGeom prst="rect">
            <a:avLst/>
          </a:prstGeom>
        </p:spPr>
      </p:pic>
      <p:sp>
        <p:nvSpPr>
          <p:cNvPr id="20" name="Shape 11"/>
          <p:cNvSpPr/>
          <p:nvPr/>
        </p:nvSpPr>
        <p:spPr>
          <a:xfrm>
            <a:off x="528675" y="2497072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Shape 12"/>
          <p:cNvSpPr/>
          <p:nvPr/>
        </p:nvSpPr>
        <p:spPr>
          <a:xfrm>
            <a:off x="528675" y="3759533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475" y="2666871"/>
            <a:ext cx="288950" cy="288950"/>
          </a:xfrm>
          <a:prstGeom prst="rect">
            <a:avLst/>
          </a:prstGeom>
        </p:spPr>
      </p:pic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362" y="3941220"/>
            <a:ext cx="265176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典型榜样引领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72998" y="1262645"/>
            <a:ext cx="6793133" cy="45720"/>
          </a:xfrm>
          <a:custGeom>
            <a:avLst/>
            <a:gdLst/>
            <a:ahLst/>
            <a:cxnLst/>
            <a:rect l="l" t="t" r="r" b="b"/>
            <a:pathLst>
              <a:path w="6793133" h="45720">
                <a:moveTo>
                  <a:pt x="6793133" y="0"/>
                </a:moveTo>
                <a:moveTo>
                  <a:pt x="6793133" y="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E1E1E1"/>
            </a:solidFill>
            <a:prstDash val="solid"/>
            <a:headEnd type="none"/>
            <a:tailEnd type="none"/>
          </a:ln>
        </p:spPr>
      </p:sp>
      <p:pic>
        <p:nvPicPr>
          <p:cNvPr id="4" name="Image 0" descr="https://oceandoc-ai.obs.ap-southeast-3.myhuaweicloud.com/ppt_list_page/_19052329831_pZN4da1732156004906-023884567989475713.png?authorization=c2ltcGxlLWp3dCBhaz1zcGFya2Rlc2s4MDAwMDAwMDAwMDE7ZXhwPTMzMDg5NTYwMDY7YWxnbz1obWFjLXNoYTI1NjtzaWc9ZHp5V29yc3hUUWQ1RGZHYUpqTWxuS28xL29WZUtjTytzbGo0QXNrVTVOcz0=&amp;x_location=7YfmxI7B7uKO7jlRxIftd60pfX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961" y="901354"/>
            <a:ext cx="1832206" cy="34940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7589" y="1511046"/>
            <a:ext cx="572963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i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2686507" y="1511046"/>
            <a:ext cx="572963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i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4942972" y="1511046"/>
            <a:ext cx="572963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i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67589" y="2151583"/>
            <a:ext cx="1937614" cy="41148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爱国精神传承</a:t>
            </a:r>
            <a:endParaRPr lang="en-US" sz="1440" dirty="0"/>
          </a:p>
        </p:txBody>
      </p:sp>
      <p:pic>
        <p:nvPicPr>
          <p:cNvPr id="9" name="Image 1" descr="https://oceandoc-ai.obs.ap-southeast-3.myhuaweicloud.com/ppt_list_page/1600593683_fm9ont1721702941887-01709398541764393.png?authorization=c2ltcGxlLWp3dCBhaz1zcGFya2Rlc2s4MDAwMDAwMDAwMDE7ZXhwPTMyOTg1MDI5NDI7YWxnbz1obWFjLXNoYTI1NjtzaWc9YlBnV1pOdjhqZnhwRldiUmUyTmJFUENOV1pMaGFpdEVmbHdBbWd3OXRCdz0=&amp;x_location=7YfmxI7B7uKO7jlRxIftd6eZdo==">    </p:cNvPr>
          <p:cNvPicPr>
            <a:picLocks noChangeAspect="1"/>
          </p:cNvPicPr>
          <p:nvPr/>
        </p:nvPicPr>
        <p:blipFill>
          <a:blip r:embed="rId3"/>
          <a:srcRect l="19886" r="23295" t="0" b="0"/>
          <a:stretch/>
        </p:blipFill>
        <p:spPr>
          <a:xfrm>
            <a:off x="7156987" y="1262645"/>
            <a:ext cx="1499196" cy="26447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67589" y="2746080"/>
            <a:ext cx="1937614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爱国主义精神通过历史英雄、文化符号和集体记忆代代相传，激发民族自豪感与凝聚力，是中华民族的核心价值观之一。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2686507" y="2151583"/>
            <a:ext cx="1937614" cy="41148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榜样力量示范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2686507" y="2746080"/>
            <a:ext cx="1937614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钱学森、黄大年等爱国典范以奉献祖国的事迹树立标杆，彰显个人理想与国家需求的深度融合，引领社会价值取向。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4942972" y="2151583"/>
            <a:ext cx="1937478" cy="41148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新时代青年担当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4942972" y="2746080"/>
            <a:ext cx="1937478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当代青年通过科技创新、志愿服务等行动践行爱国主义，将个人奋斗与国家发展紧密结合，展现新生代的使命意识。</a:t>
            </a:r>
            <a:endParaRPr lang="en-US" sz="14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总结与号召</a:t>
            </a:r>
            <a:endParaRPr lang="en-US" sz="14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精神传承意义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92" y="2964803"/>
            <a:ext cx="4197816" cy="16791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73092" y="2964803"/>
            <a:ext cx="4197816" cy="16791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5" name="Shape 2"/>
          <p:cNvSpPr/>
          <p:nvPr/>
        </p:nvSpPr>
        <p:spPr>
          <a:xfrm>
            <a:off x="4179356" y="3749502"/>
            <a:ext cx="500957" cy="45720"/>
          </a:xfrm>
          <a:custGeom>
            <a:avLst/>
            <a:gdLst/>
            <a:ahLst/>
            <a:cxnLst/>
            <a:rect l="l" t="t" r="r" b="b"/>
            <a:pathLst>
              <a:path w="500957" h="45720">
                <a:moveTo>
                  <a:pt x="0" y="0"/>
                </a:moveTo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w="38100">
            <a:solidFill>
              <a:srgbClr val="DD291D"/>
            </a:solidFill>
            <a:prstDash val="solid"/>
            <a:headEnd type="none"/>
            <a:tailEnd type="none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9" y="1094454"/>
            <a:ext cx="4197816" cy="16791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1579" y="1094454"/>
            <a:ext cx="4197816" cy="16791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8" name="Shape 4"/>
          <p:cNvSpPr/>
          <p:nvPr/>
        </p:nvSpPr>
        <p:spPr>
          <a:xfrm>
            <a:off x="1987843" y="1879153"/>
            <a:ext cx="500957" cy="45720"/>
          </a:xfrm>
          <a:custGeom>
            <a:avLst/>
            <a:gdLst/>
            <a:ahLst/>
            <a:cxnLst/>
            <a:rect l="l" t="t" r="r" b="b"/>
            <a:pathLst>
              <a:path w="500957" h="45720">
                <a:moveTo>
                  <a:pt x="0" y="0"/>
                </a:moveTo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w="38100">
            <a:solidFill>
              <a:srgbClr val="DD291D"/>
            </a:solidFill>
            <a:prstDash val="solid"/>
            <a:headEnd type="none"/>
            <a:tailEnd type="none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605" y="1094454"/>
            <a:ext cx="4197816" cy="16791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64605" y="1094454"/>
            <a:ext cx="4197816" cy="16791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1" name="Shape 6"/>
          <p:cNvSpPr/>
          <p:nvPr/>
        </p:nvSpPr>
        <p:spPr>
          <a:xfrm>
            <a:off x="6370869" y="1879153"/>
            <a:ext cx="500957" cy="45720"/>
          </a:xfrm>
          <a:custGeom>
            <a:avLst/>
            <a:gdLst/>
            <a:ahLst/>
            <a:cxnLst/>
            <a:rect l="l" t="t" r="r" b="b"/>
            <a:pathLst>
              <a:path w="500957" h="45720">
                <a:moveTo>
                  <a:pt x="0" y="0"/>
                </a:moveTo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w="38100">
            <a:solidFill>
              <a:srgbClr val="DD291D"/>
            </a:solidFill>
            <a:prstDash val="solid"/>
            <a:headEnd type="none"/>
            <a:tailEnd type="none"/>
          </a:ln>
        </p:spPr>
      </p:sp>
      <p:sp>
        <p:nvSpPr>
          <p:cNvPr id="12" name="Text 7"/>
          <p:cNvSpPr/>
          <p:nvPr/>
        </p:nvSpPr>
        <p:spPr>
          <a:xfrm>
            <a:off x="1868971" y="1402028"/>
            <a:ext cx="2358031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爱国主义内涵</a:t>
            </a:r>
            <a:endParaRPr lang="en-US" sz="1440" dirty="0"/>
          </a:p>
        </p:txBody>
      </p:sp>
      <p:pic>
        <p:nvPicPr>
          <p:cNvPr id="13" name="Image 3" descr="https://sgw-dx.xf-yun.com/api/v1/sparkdesk/1600593683_fm9ont1721702941887-01709398541764393.png?authorization=c2ltcGxlLWp3dCBhaz1zcGFya2Rlc2s4MDAwMDAwMDAwMDE7ZXhwPTMyOTg1MDI5NDI7YWxnbz1obWFjLXNoYTI1NjtzaWc9YlBnV1pOdjhqZnhwRldiUmUyTmJFUENOV1pMaGFpdEVmbHdBbWd3OXRCdz0=&amp;x_location=7YfmxI7B7uKO7jlRxIftd6eZdo==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03750" y="1482604"/>
            <a:ext cx="1005840" cy="1005840"/>
          </a:xfrm>
          <a:prstGeom prst="ellipse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68971" y="1891691"/>
            <a:ext cx="2470491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爱国主义是对祖国的忠诚与热爱，体现为维护国家利益、传承文化精髓、投身民族复兴的自觉行动，是民族精神的核心。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6251997" y="1402028"/>
            <a:ext cx="2358031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历史传承价值</a:t>
            </a:r>
            <a:endParaRPr lang="en-US" sz="1440" dirty="0"/>
          </a:p>
        </p:txBody>
      </p:sp>
      <p:pic>
        <p:nvPicPr>
          <p:cNvPr id="16" name="Image 4" descr="https://sgw-dx.xf-yun.com/api/v1/sparkdesk/1600593683_fm9ont1721702941887-01709398541764393.png?authorization=c2ltcGxlLWp3dCBhaz1zcGFya2Rlc2s4MDAwMDAwMDAwMDE7ZXhwPTMyOTg1MDI5NDI7YWxnbz1obWFjLXNoYTI1NjtzaWc9YlBnV1pOdjhqZnhwRldiUmUyTmJFUENOV1pMaGFpdEVmbHdBbWd3OXRCdz0=&amp;x_location=7YfmxI7B7uKO7jlRxIftd6eZdo==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886777" y="1482604"/>
            <a:ext cx="1005840" cy="1005840"/>
          </a:xfrm>
          <a:prstGeom prst="ellipse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251997" y="1891691"/>
            <a:ext cx="2470491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爱国主义精神通过历史事件、英雄事迹代代相传，凝聚民族认同感，激发奋斗意志，是推动社会进步的重要力量。</a:t>
            </a:r>
            <a:endParaRPr lang="en-US" sz="1440" dirty="0"/>
          </a:p>
        </p:txBody>
      </p:sp>
      <p:sp>
        <p:nvSpPr>
          <p:cNvPr id="18" name="Text 11"/>
          <p:cNvSpPr/>
          <p:nvPr/>
        </p:nvSpPr>
        <p:spPr>
          <a:xfrm>
            <a:off x="4060484" y="3272377"/>
            <a:ext cx="2358031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当代实践意义</a:t>
            </a:r>
            <a:endParaRPr lang="en-US" sz="1440" dirty="0"/>
          </a:p>
        </p:txBody>
      </p:sp>
      <p:pic>
        <p:nvPicPr>
          <p:cNvPr id="19" name="Image 5" descr="https://bjcdn.openstorage.cn/zhiwen/prod/176650228896365/2025-12-24/0456c97d-6c8d-44bf-87cd-d72d284e4d02/image_cdp2671766576603157.jp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695264" y="3352953"/>
            <a:ext cx="1005840" cy="1005840"/>
          </a:xfrm>
          <a:prstGeom prst="ellipse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060484" y="3762040"/>
            <a:ext cx="2470491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新时代爱国主义体现为科技创新、文化自信、生态保护等具体行动，为实现中国梦提供精神动力与价值引领。</a:t>
            </a:r>
            <a:endParaRPr lang="en-US" sz="14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个人行动倡议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01" y="2593543"/>
            <a:ext cx="637489" cy="254995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85" y="1892808"/>
            <a:ext cx="4632350" cy="289499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294250" y="2788878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6" name="Shape 2"/>
          <p:cNvSpPr/>
          <p:nvPr/>
        </p:nvSpPr>
        <p:spPr>
          <a:xfrm>
            <a:off x="5378474" y="2777023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7" name="Shape 3"/>
          <p:cNvSpPr/>
          <p:nvPr/>
        </p:nvSpPr>
        <p:spPr>
          <a:xfrm>
            <a:off x="4346880" y="2112633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8" name="Text 4"/>
          <p:cNvSpPr/>
          <p:nvPr/>
        </p:nvSpPr>
        <p:spPr>
          <a:xfrm>
            <a:off x="257346" y="2353088"/>
            <a:ext cx="2841513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爱国从点滴做起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257346" y="2853842"/>
            <a:ext cx="2681770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日常生活中践行爱国主义，如遵守公共秩序、爱护环境、节约资源，展现公民责任感与社会担当。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1841548" y="825940"/>
            <a:ext cx="5492064" cy="38404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传承红色基因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1841548" y="1093569"/>
            <a:ext cx="5492064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主动学习革命历史与英雄事迹，参与红色教育活动，弘扬民族精神，增强文化自信与爱国情怀。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6108882" y="2353088"/>
            <a:ext cx="2810116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助力国家发展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6108882" y="2853842"/>
            <a:ext cx="2777773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立足本职岗位创新奉献，积极参与志愿服务与公益活动，以实际行动为国家进步贡献力量。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3294250" y="2773301"/>
            <a:ext cx="48091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</a:t>
            </a:r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5378474" y="2761446"/>
            <a:ext cx="48091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6" name="Text 12"/>
          <p:cNvSpPr/>
          <p:nvPr/>
        </p:nvSpPr>
        <p:spPr>
          <a:xfrm>
            <a:off x="4346880" y="2097056"/>
            <a:ext cx="48091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300373"/>
            <a:ext cx="9144000" cy="117957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51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感谢观看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爱国主义概述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定义与内涵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34023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DD291D">
              <a:alpha val="1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407175" y="1347658"/>
            <a:ext cx="1362233" cy="70408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736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3240367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F4B757">
              <a:alpha val="1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3322826" y="1347658"/>
            <a:ext cx="1104990" cy="70408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736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6156388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DD291D">
              <a:alpha val="1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229333" y="1347658"/>
            <a:ext cx="1333989" cy="70408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736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34023" y="1947106"/>
            <a:ext cx="2653589" cy="466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爱国主义定义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34023" y="2459170"/>
            <a:ext cx="2516103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爱国主义是个人或集体对祖国深厚的情感认同与忠诚，体现为维护国家利益、传承文化和奉献社会的自觉行动。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240530" y="1947106"/>
            <a:ext cx="2653426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核心内涵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240530" y="2459170"/>
            <a:ext cx="2516103" cy="84124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爱国主义包含对国家历史文化的尊重、对民族命运的责任感以及对国家繁荣发展的坚定信念与实践。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156181" y="1947106"/>
            <a:ext cx="237744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时代价值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156181" y="2459170"/>
            <a:ext cx="2516103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新时代爱国主义强调将个人理想融入国家发展，在全球化背景下坚守民族精神，推动国家进步与世界和平。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历史渊源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32" y="969009"/>
            <a:ext cx="2759752" cy="275975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32" y="969009"/>
            <a:ext cx="2759752" cy="27597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241720" y="1781957"/>
            <a:ext cx="714089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2"/>
          <p:cNvSpPr/>
          <p:nvPr/>
        </p:nvSpPr>
        <p:spPr>
          <a:xfrm>
            <a:off x="5214104" y="1781957"/>
            <a:ext cx="714089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Text 3"/>
          <p:cNvSpPr/>
          <p:nvPr/>
        </p:nvSpPr>
        <p:spPr>
          <a:xfrm>
            <a:off x="4246693" y="3087872"/>
            <a:ext cx="714089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278358" y="1469441"/>
            <a:ext cx="2810028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爱国主义起源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278358" y="1782166"/>
            <a:ext cx="2810028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爱国主义萌芽于古代农耕文明，表现为对故土和族群的忠诚。中国早期文献如《诗经》已体现“家国同构”思想，奠定文化根基。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6055865" y="1460240"/>
            <a:ext cx="2850672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历史发展阶段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6055614" y="1773022"/>
            <a:ext cx="2850923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从屈原投江到岳飞抗金，爱国主义在封建时代表现为忠君卫国。近代以来，转型为民族救亡图存的核心精神动力。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1639282" y="3756193"/>
            <a:ext cx="5866175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文化传承载体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1609169" y="4058160"/>
            <a:ext cx="5925662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诗词、节庆、英雄事迹构成爱国主义重要载体。端午节、长城等符号持续强化民族认同与文化凝聚力。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时代价值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62076" y="1044978"/>
            <a:ext cx="2214288" cy="3456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576364" y="1399580"/>
            <a:ext cx="453295" cy="717826"/>
          </a:xfrm>
          <a:custGeom>
            <a:avLst/>
            <a:gdLst/>
            <a:ahLst/>
            <a:cxnLst/>
            <a:rect l="l" t="t" r="r" b="b"/>
            <a:pathLst>
              <a:path w="453295" h="717826">
                <a:moveTo>
                  <a:pt x="0" y="0"/>
                </a:moveTo>
                <a:moveTo>
                  <a:pt x="0" y="0"/>
                </a:moveTo>
                <a:lnTo>
                  <a:pt x="453295" y="0"/>
                </a:lnTo>
                <a:lnTo>
                  <a:pt x="453295" y="717826"/>
                </a:lnTo>
                <a:lnTo>
                  <a:pt x="0" y="717826"/>
                </a:ln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5" name="Text 2"/>
          <p:cNvSpPr/>
          <p:nvPr/>
        </p:nvSpPr>
        <p:spPr>
          <a:xfrm>
            <a:off x="2446880" y="1369494"/>
            <a:ext cx="657397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i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6" name="Shape 3"/>
          <p:cNvSpPr/>
          <p:nvPr/>
        </p:nvSpPr>
        <p:spPr>
          <a:xfrm>
            <a:off x="569879" y="2099118"/>
            <a:ext cx="1910522" cy="45720"/>
          </a:xfrm>
          <a:custGeom>
            <a:avLst/>
            <a:gdLst/>
            <a:ahLst/>
            <a:cxnLst/>
            <a:rect l="l" t="t" r="r" b="b"/>
            <a:pathLst>
              <a:path w="1910522" h="45720">
                <a:moveTo>
                  <a:pt x="0" y="0"/>
                </a:moveTo>
                <a:moveTo>
                  <a:pt x="0" y="0"/>
                </a:moveTo>
                <a:lnTo>
                  <a:pt x="1910522" y="0"/>
                </a:lnTo>
              </a:path>
            </a:pathLst>
          </a:custGeom>
          <a:noFill/>
          <a:ln w="76200">
            <a:solidFill>
              <a:srgbClr val="DD291D">
                <a:alpha val="25098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66256" y="2099118"/>
            <a:ext cx="949739" cy="45720"/>
          </a:xfrm>
          <a:custGeom>
            <a:avLst/>
            <a:gdLst/>
            <a:ahLst/>
            <a:cxnLst/>
            <a:rect l="l" t="t" r="r" b="b"/>
            <a:pathLst>
              <a:path w="949739" h="45720">
                <a:moveTo>
                  <a:pt x="0" y="0"/>
                </a:moveTo>
                <a:moveTo>
                  <a:pt x="0" y="0"/>
                </a:moveTo>
                <a:lnTo>
                  <a:pt x="949739" y="0"/>
                </a:lnTo>
              </a:path>
            </a:pathLst>
          </a:custGeom>
          <a:noFill/>
          <a:ln w="76200">
            <a:solidFill>
              <a:srgbClr val="DD291D"/>
            </a:solidFill>
            <a:prstDash val="solid"/>
            <a:headEnd type="none"/>
            <a:tailEnd type="none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217774" y="1044978"/>
            <a:ext cx="2214677" cy="3456432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429512" y="1399580"/>
            <a:ext cx="453295" cy="717826"/>
          </a:xfrm>
          <a:custGeom>
            <a:avLst/>
            <a:gdLst/>
            <a:ahLst/>
            <a:cxnLst/>
            <a:rect l="l" t="t" r="r" b="b"/>
            <a:pathLst>
              <a:path w="453295" h="717826">
                <a:moveTo>
                  <a:pt x="0" y="0"/>
                </a:moveTo>
                <a:moveTo>
                  <a:pt x="0" y="0"/>
                </a:moveTo>
                <a:lnTo>
                  <a:pt x="453295" y="0"/>
                </a:lnTo>
                <a:lnTo>
                  <a:pt x="453295" y="717826"/>
                </a:lnTo>
                <a:lnTo>
                  <a:pt x="0" y="717826"/>
                </a:ln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10" name="Text 6"/>
          <p:cNvSpPr/>
          <p:nvPr/>
        </p:nvSpPr>
        <p:spPr>
          <a:xfrm>
            <a:off x="5300029" y="1369494"/>
            <a:ext cx="657397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i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1" name="Shape 7"/>
          <p:cNvSpPr/>
          <p:nvPr/>
        </p:nvSpPr>
        <p:spPr>
          <a:xfrm>
            <a:off x="3313300" y="2099118"/>
            <a:ext cx="1910522" cy="45720"/>
          </a:xfrm>
          <a:custGeom>
            <a:avLst/>
            <a:gdLst/>
            <a:ahLst/>
            <a:cxnLst/>
            <a:rect l="l" t="t" r="r" b="b"/>
            <a:pathLst>
              <a:path w="1910522" h="45720">
                <a:moveTo>
                  <a:pt x="0" y="0"/>
                </a:moveTo>
                <a:moveTo>
                  <a:pt x="0" y="0"/>
                </a:moveTo>
                <a:lnTo>
                  <a:pt x="1910522" y="0"/>
                </a:lnTo>
              </a:path>
            </a:pathLst>
          </a:custGeom>
          <a:noFill/>
          <a:ln w="76200">
            <a:solidFill>
              <a:srgbClr val="F4B757">
                <a:alpha val="25098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3311577" y="2099118"/>
            <a:ext cx="938696" cy="45720"/>
          </a:xfrm>
          <a:custGeom>
            <a:avLst/>
            <a:gdLst/>
            <a:ahLst/>
            <a:cxnLst/>
            <a:rect l="l" t="t" r="r" b="b"/>
            <a:pathLst>
              <a:path w="938696" h="45720">
                <a:moveTo>
                  <a:pt x="0" y="0"/>
                </a:moveTo>
                <a:moveTo>
                  <a:pt x="0" y="0"/>
                </a:moveTo>
                <a:lnTo>
                  <a:pt x="938696" y="0"/>
                </a:lnTo>
              </a:path>
            </a:pathLst>
          </a:custGeom>
          <a:noFill/>
          <a:ln w="76200">
            <a:solidFill>
              <a:srgbClr val="F4B757"/>
            </a:solidFill>
            <a:prstDash val="solid"/>
            <a:headEnd type="none"/>
            <a:tailEnd type="none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085332" y="1044978"/>
            <a:ext cx="2214677" cy="3456432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8306763" y="1399580"/>
            <a:ext cx="453295" cy="717826"/>
          </a:xfrm>
          <a:custGeom>
            <a:avLst/>
            <a:gdLst/>
            <a:ahLst/>
            <a:cxnLst/>
            <a:rect l="l" t="t" r="r" b="b"/>
            <a:pathLst>
              <a:path w="453295" h="717826">
                <a:moveTo>
                  <a:pt x="0" y="0"/>
                </a:moveTo>
                <a:moveTo>
                  <a:pt x="0" y="0"/>
                </a:moveTo>
                <a:lnTo>
                  <a:pt x="453295" y="0"/>
                </a:lnTo>
                <a:lnTo>
                  <a:pt x="453295" y="717826"/>
                </a:lnTo>
                <a:lnTo>
                  <a:pt x="0" y="717826"/>
                </a:ln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15" name="Text 10"/>
          <p:cNvSpPr/>
          <p:nvPr/>
        </p:nvSpPr>
        <p:spPr>
          <a:xfrm>
            <a:off x="8177279" y="1369494"/>
            <a:ext cx="657397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i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6" name="Shape 11"/>
          <p:cNvSpPr/>
          <p:nvPr/>
        </p:nvSpPr>
        <p:spPr>
          <a:xfrm>
            <a:off x="6181406" y="2099118"/>
            <a:ext cx="1910522" cy="45720"/>
          </a:xfrm>
          <a:custGeom>
            <a:avLst/>
            <a:gdLst/>
            <a:ahLst/>
            <a:cxnLst/>
            <a:rect l="l" t="t" r="r" b="b"/>
            <a:pathLst>
              <a:path w="1910522" h="45720">
                <a:moveTo>
                  <a:pt x="0" y="0"/>
                </a:moveTo>
                <a:moveTo>
                  <a:pt x="0" y="0"/>
                </a:moveTo>
                <a:lnTo>
                  <a:pt x="1910522" y="0"/>
                </a:lnTo>
              </a:path>
            </a:pathLst>
          </a:custGeom>
          <a:noFill/>
          <a:ln w="76200">
            <a:solidFill>
              <a:srgbClr val="DD291D">
                <a:alpha val="25098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6192626" y="2099118"/>
            <a:ext cx="916609" cy="45720"/>
          </a:xfrm>
          <a:custGeom>
            <a:avLst/>
            <a:gdLst/>
            <a:ahLst/>
            <a:cxnLst/>
            <a:rect l="l" t="t" r="r" b="b"/>
            <a:pathLst>
              <a:path w="916609" h="45720">
                <a:moveTo>
                  <a:pt x="0" y="0"/>
                </a:moveTo>
                <a:moveTo>
                  <a:pt x="0" y="0"/>
                </a:moveTo>
                <a:lnTo>
                  <a:pt x="916609" y="0"/>
                </a:lnTo>
              </a:path>
            </a:pathLst>
          </a:custGeom>
          <a:noFill/>
          <a:ln w="76200">
            <a:solidFill>
              <a:srgbClr val="DD291D"/>
            </a:solidFill>
            <a:prstDash val="solid"/>
            <a:headEnd type="none"/>
            <a:tailEnd type="none"/>
          </a:ln>
        </p:spPr>
      </p:sp>
      <p:sp>
        <p:nvSpPr>
          <p:cNvPr id="18" name="Text 13"/>
          <p:cNvSpPr/>
          <p:nvPr/>
        </p:nvSpPr>
        <p:spPr>
          <a:xfrm>
            <a:off x="362076" y="1442646"/>
            <a:ext cx="2214288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爱国主义的定义</a:t>
            </a:r>
            <a:endParaRPr lang="en-US" sz="1440" dirty="0"/>
          </a:p>
        </p:txBody>
      </p:sp>
      <p:sp>
        <p:nvSpPr>
          <p:cNvPr id="19" name="Text 14"/>
          <p:cNvSpPr/>
          <p:nvPr/>
        </p:nvSpPr>
        <p:spPr>
          <a:xfrm>
            <a:off x="516079" y="2290970"/>
            <a:ext cx="2018120" cy="12344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爱国主义是对祖国的忠诚与热爱，表现为维护国家利益、传承文化传统、投身国家建设的自觉行动，是民族精神的核心。</a:t>
            </a:r>
            <a:endParaRPr lang="en-US" sz="1440" dirty="0"/>
          </a:p>
        </p:txBody>
      </p:sp>
      <p:sp>
        <p:nvSpPr>
          <p:cNvPr id="20" name="Text 15"/>
          <p:cNvSpPr/>
          <p:nvPr/>
        </p:nvSpPr>
        <p:spPr>
          <a:xfrm>
            <a:off x="3253225" y="1442646"/>
            <a:ext cx="217922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当代价值体现</a:t>
            </a:r>
            <a:endParaRPr lang="en-US" sz="1440" dirty="0"/>
          </a:p>
        </p:txBody>
      </p:sp>
      <p:sp>
        <p:nvSpPr>
          <p:cNvPr id="21" name="Text 16"/>
          <p:cNvSpPr/>
          <p:nvPr/>
        </p:nvSpPr>
        <p:spPr>
          <a:xfrm>
            <a:off x="3259500" y="2290970"/>
            <a:ext cx="2018120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在全球化背景下，爱国主义激励国民团结奋进，增强文化自信，推动科技创新，为民族复兴提供精神动力。</a:t>
            </a:r>
            <a:endParaRPr lang="en-US" sz="1440" dirty="0"/>
          </a:p>
        </p:txBody>
      </p:sp>
      <p:sp>
        <p:nvSpPr>
          <p:cNvPr id="22" name="Text 17"/>
          <p:cNvSpPr/>
          <p:nvPr/>
        </p:nvSpPr>
        <p:spPr>
          <a:xfrm>
            <a:off x="6121332" y="1442646"/>
            <a:ext cx="2178677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青年责任担当</a:t>
            </a:r>
            <a:endParaRPr lang="en-US" sz="1440" dirty="0"/>
          </a:p>
        </p:txBody>
      </p:sp>
      <p:sp>
        <p:nvSpPr>
          <p:cNvPr id="23" name="Text 18"/>
          <p:cNvSpPr/>
          <p:nvPr/>
        </p:nvSpPr>
        <p:spPr>
          <a:xfrm>
            <a:off x="6127606" y="2290970"/>
            <a:ext cx="2018120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新时代青年需将爱国情怀转化为实际行动，通过学业精进、职业奉献和社会参与，践行爱国主义时代使命。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爱国主义精神核心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民族自豪感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44926" y="4742354"/>
            <a:ext cx="8276745" cy="45720"/>
          </a:xfrm>
          <a:custGeom>
            <a:avLst/>
            <a:gdLst/>
            <a:ahLst/>
            <a:cxnLst/>
            <a:rect l="l" t="t" r="r" b="b"/>
            <a:pathLst>
              <a:path w="8276745" h="45720">
                <a:moveTo>
                  <a:pt x="0" y="0"/>
                </a:moveTo>
                <a:moveTo>
                  <a:pt x="0" y="0"/>
                </a:moveTo>
                <a:lnTo>
                  <a:pt x="8276745" y="0"/>
                </a:lnTo>
              </a:path>
            </a:pathLst>
          </a:custGeom>
          <a:noFill/>
          <a:ln w="95250">
            <a:solidFill>
              <a:srgbClr val="DD291D"/>
            </a:solidFill>
            <a:prstDash val="solid"/>
            <a:headEnd type="none"/>
            <a:tailEnd type="arrow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7" y="1863699"/>
            <a:ext cx="2720653" cy="242481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2871" y="1965216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6" name="Text 3"/>
          <p:cNvSpPr/>
          <p:nvPr/>
        </p:nvSpPr>
        <p:spPr>
          <a:xfrm>
            <a:off x="741495" y="1863699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7" name="Shape 4"/>
          <p:cNvSpPr/>
          <p:nvPr/>
        </p:nvSpPr>
        <p:spPr>
          <a:xfrm>
            <a:off x="676160" y="2980305"/>
            <a:ext cx="2409598" cy="45720"/>
          </a:xfrm>
          <a:custGeom>
            <a:avLst/>
            <a:gdLst/>
            <a:ahLst/>
            <a:cxnLst/>
            <a:rect l="l" t="t" r="r" b="b"/>
            <a:pathLst>
              <a:path w="2409598" h="45720">
                <a:moveTo>
                  <a:pt x="0" y="0"/>
                </a:moveTo>
                <a:moveTo>
                  <a:pt x="0" y="0"/>
                </a:moveTo>
                <a:lnTo>
                  <a:pt x="2409598" y="0"/>
                </a:lnTo>
              </a:path>
            </a:pathLst>
          </a:custGeom>
          <a:noFill/>
          <a:ln w="9722">
            <a:solidFill>
              <a:srgbClr val="DD291D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3434116" y="977223"/>
            <a:ext cx="2084413" cy="3311288"/>
          </a:xfrm>
          <a:custGeom>
            <a:avLst/>
            <a:gdLst/>
            <a:ahLst/>
            <a:cxnLst/>
            <a:rect l="l" t="t" r="r" b="b"/>
            <a:pathLst>
              <a:path w="2084413" h="3311288">
                <a:moveTo>
                  <a:pt x="149147" y="0"/>
                </a:moveTo>
                <a:moveTo>
                  <a:pt x="149147" y="0"/>
                </a:moveTo>
                <a:lnTo>
                  <a:pt x="1935266" y="0"/>
                </a:lnTo>
                <a:quadBezTo>
                  <a:pt x="2084413" y="0"/>
                  <a:pt x="2084413" y="140049"/>
                </a:quadBezTo>
                <a:lnTo>
                  <a:pt x="2084413" y="3171238"/>
                </a:lnTo>
                <a:quadBezTo>
                  <a:pt x="2084413" y="3311288"/>
                  <a:pt x="1935266" y="3311288"/>
                </a:quadBezTo>
                <a:lnTo>
                  <a:pt x="149147" y="3311288"/>
                </a:lnTo>
                <a:quadBezTo>
                  <a:pt x="0" y="3311288"/>
                  <a:pt x="0" y="3171238"/>
                </a:quadBezTo>
                <a:lnTo>
                  <a:pt x="0" y="140049"/>
                </a:lnTo>
                <a:quadBezTo>
                  <a:pt x="0" y="0"/>
                  <a:pt x="149147" y="0"/>
                </a:quadBezTo>
                <a:close/>
              </a:path>
            </a:pathLst>
          </a:custGeom>
          <a:solidFill>
            <a:srgbClr val="DD291D"/>
          </a:solidFill>
          <a:ln w="9525">
            <a:solidFill>
              <a:srgbClr val="DD291D">
                <a:alpha val="45882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3572746" y="1181205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FFFFFF"/>
          </a:solidFill>
          <a:ln w="19050">
            <a:solidFill>
              <a:srgbClr val="DD291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671370" y="1079688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1" name="Shape 8"/>
          <p:cNvSpPr/>
          <p:nvPr/>
        </p:nvSpPr>
        <p:spPr>
          <a:xfrm>
            <a:off x="3631232" y="2309052"/>
            <a:ext cx="1690182" cy="45720"/>
          </a:xfrm>
          <a:custGeom>
            <a:avLst/>
            <a:gdLst/>
            <a:ahLst/>
            <a:cxnLst/>
            <a:rect l="l" t="t" r="r" b="b"/>
            <a:pathLst>
              <a:path w="1690182" h="45720">
                <a:moveTo>
                  <a:pt x="0" y="0"/>
                </a:moveTo>
                <a:moveTo>
                  <a:pt x="0" y="0"/>
                </a:moveTo>
                <a:lnTo>
                  <a:pt x="1690182" y="0"/>
                </a:lnTo>
              </a:path>
            </a:pathLst>
          </a:custGeom>
          <a:noFill/>
          <a:ln w="9722">
            <a:solidFill>
              <a:srgbClr val="FFFFFF">
                <a:alpha val="29020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4323829" y="4429785"/>
            <a:ext cx="304986" cy="302099"/>
          </a:xfrm>
          <a:custGeom>
            <a:avLst/>
            <a:gdLst/>
            <a:ahLst/>
            <a:cxnLst/>
            <a:rect l="l" t="t" r="r" b="b"/>
            <a:pathLst>
              <a:path w="304986" h="302099">
                <a:moveTo>
                  <a:pt x="152493" y="0"/>
                </a:moveTo>
                <a:moveTo>
                  <a:pt x="152493" y="0"/>
                </a:moveTo>
                <a:lnTo>
                  <a:pt x="0" y="151050"/>
                </a:lnTo>
                <a:lnTo>
                  <a:pt x="76247" y="151050"/>
                </a:lnTo>
                <a:lnTo>
                  <a:pt x="76247" y="302099"/>
                </a:lnTo>
                <a:lnTo>
                  <a:pt x="228740" y="302099"/>
                </a:lnTo>
                <a:lnTo>
                  <a:pt x="228740" y="151050"/>
                </a:lnTo>
                <a:lnTo>
                  <a:pt x="304986" y="151050"/>
                </a:lnTo>
                <a:lnTo>
                  <a:pt x="152493" y="0"/>
                </a:lnTo>
                <a:close/>
              </a:path>
            </a:pathLst>
          </a:custGeom>
          <a:solidFill>
            <a:srgbClr val="DD291D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73" y="1863699"/>
            <a:ext cx="2720653" cy="2415253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975939" y="1936720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15" name="Text 11"/>
          <p:cNvSpPr/>
          <p:nvPr/>
        </p:nvSpPr>
        <p:spPr>
          <a:xfrm>
            <a:off x="6074563" y="1835202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6" name="Shape 12"/>
          <p:cNvSpPr/>
          <p:nvPr/>
        </p:nvSpPr>
        <p:spPr>
          <a:xfrm>
            <a:off x="5975939" y="2970746"/>
            <a:ext cx="2440269" cy="45720"/>
          </a:xfrm>
          <a:custGeom>
            <a:avLst/>
            <a:gdLst/>
            <a:ahLst/>
            <a:cxnLst/>
            <a:rect l="l" t="t" r="r" b="b"/>
            <a:pathLst>
              <a:path w="2440269" h="45720">
                <a:moveTo>
                  <a:pt x="0" y="0"/>
                </a:moveTo>
                <a:moveTo>
                  <a:pt x="0" y="0"/>
                </a:moveTo>
                <a:lnTo>
                  <a:pt x="2440269" y="0"/>
                </a:lnTo>
              </a:path>
            </a:pathLst>
          </a:custGeom>
          <a:noFill/>
          <a:ln w="9722">
            <a:solidFill>
              <a:srgbClr val="DD291D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Text 13"/>
          <p:cNvSpPr/>
          <p:nvPr/>
        </p:nvSpPr>
        <p:spPr>
          <a:xfrm>
            <a:off x="614870" y="2433040"/>
            <a:ext cx="2409295" cy="354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民族精神传承</a:t>
            </a:r>
            <a:endParaRPr lang="en-US" sz="1440" dirty="0"/>
          </a:p>
        </p:txBody>
      </p:sp>
      <p:sp>
        <p:nvSpPr>
          <p:cNvPr id="18" name="Text 14"/>
          <p:cNvSpPr/>
          <p:nvPr/>
        </p:nvSpPr>
        <p:spPr>
          <a:xfrm>
            <a:off x="577537" y="3028493"/>
            <a:ext cx="2666763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中华民族五千年文明积淀，形成了自强不息、团结统一的民族精神。这种精神是爱国主义的核心，激励一代代中国人奋勇前行。</a:t>
            </a:r>
            <a:endParaRPr lang="en-US" sz="1440" dirty="0"/>
          </a:p>
        </p:txBody>
      </p:sp>
      <p:sp>
        <p:nvSpPr>
          <p:cNvPr id="19" name="Text 15"/>
          <p:cNvSpPr/>
          <p:nvPr/>
        </p:nvSpPr>
        <p:spPr>
          <a:xfrm>
            <a:off x="3524631" y="1672363"/>
            <a:ext cx="1903383" cy="382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文化自信根基</a:t>
            </a:r>
            <a:endParaRPr lang="en-US" sz="1440" dirty="0"/>
          </a:p>
        </p:txBody>
      </p:sp>
      <p:sp>
        <p:nvSpPr>
          <p:cNvPr id="20" name="Text 16"/>
          <p:cNvSpPr/>
          <p:nvPr/>
        </p:nvSpPr>
        <p:spPr>
          <a:xfrm>
            <a:off x="3524631" y="2404769"/>
            <a:ext cx="1993898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汉字、诗词、传统节日等文化遗产彰显民族智慧。增强文化认同感与自豪感，是爱国主义教育的重要内容。</a:t>
            </a:r>
            <a:endParaRPr lang="en-US" sz="1440" dirty="0"/>
          </a:p>
        </p:txBody>
      </p:sp>
      <p:sp>
        <p:nvSpPr>
          <p:cNvPr id="21" name="Text 17"/>
          <p:cNvSpPr/>
          <p:nvPr/>
        </p:nvSpPr>
        <p:spPr>
          <a:xfrm>
            <a:off x="6017278" y="2396361"/>
            <a:ext cx="2382842" cy="354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时代成就展示</a:t>
            </a:r>
            <a:endParaRPr lang="en-US" sz="1440" dirty="0"/>
          </a:p>
        </p:txBody>
      </p:sp>
      <p:sp>
        <p:nvSpPr>
          <p:cNvPr id="22" name="Text 18"/>
          <p:cNvSpPr/>
          <p:nvPr/>
        </p:nvSpPr>
        <p:spPr>
          <a:xfrm>
            <a:off x="5924043" y="3018934"/>
            <a:ext cx="2644983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高铁、航天、5G等现代科技突破体现国家实力。通过展示发展成果，激发民众的民族自信心与归属感。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文化认同感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1163262" y="1262153"/>
            <a:ext cx="1151947" cy="1151947"/>
          </a:xfrm>
          <a:custGeom>
            <a:avLst/>
            <a:gdLst/>
            <a:ahLst/>
            <a:cxnLst/>
            <a:rect l="l" t="t" r="r" b="b"/>
            <a:pathLst>
              <a:path w="1151947" h="1151947">
                <a:moveTo>
                  <a:pt x="575974" y="0"/>
                </a:moveTo>
                <a:moveTo>
                  <a:pt x="575974" y="0"/>
                </a:moveTo>
                <a:cubicBezTo>
                  <a:pt x="893862" y="0"/>
                  <a:pt x="1151947" y="258085"/>
                  <a:pt x="1151947" y="575974"/>
                </a:cubicBezTo>
                <a:cubicBezTo>
                  <a:pt x="1151947" y="893862"/>
                  <a:pt x="893862" y="1151947"/>
                  <a:pt x="575974" y="1151947"/>
                </a:cubicBezTo>
                <a:cubicBezTo>
                  <a:pt x="258085" y="1151947"/>
                  <a:pt x="0" y="893862"/>
                  <a:pt x="0" y="575974"/>
                </a:cubicBezTo>
                <a:cubicBezTo>
                  <a:pt x="0" y="258085"/>
                  <a:pt x="258085" y="0"/>
                  <a:pt x="575974" y="0"/>
                </a:cubicBezTo>
                <a:close/>
              </a:path>
            </a:pathLst>
          </a:custGeom>
          <a:solidFill>
            <a:srgbClr val="DD291D">
              <a:alpha val="0"/>
            </a:srgbClr>
          </a:solidFill>
          <a:ln w="38100">
            <a:solidFill>
              <a:srgbClr val="F4B7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44840" y="1262153"/>
            <a:ext cx="1151947" cy="1151947"/>
          </a:xfrm>
          <a:custGeom>
            <a:avLst/>
            <a:gdLst/>
            <a:ahLst/>
            <a:cxnLst/>
            <a:rect l="l" t="t" r="r" b="b"/>
            <a:pathLst>
              <a:path w="1151947" h="1151947">
                <a:moveTo>
                  <a:pt x="575974" y="0"/>
                </a:moveTo>
                <a:moveTo>
                  <a:pt x="575974" y="0"/>
                </a:moveTo>
                <a:cubicBezTo>
                  <a:pt x="893862" y="0"/>
                  <a:pt x="1151947" y="258085"/>
                  <a:pt x="1151947" y="575974"/>
                </a:cubicBezTo>
                <a:cubicBezTo>
                  <a:pt x="1151947" y="893862"/>
                  <a:pt x="893862" y="1151947"/>
                  <a:pt x="575974" y="1151947"/>
                </a:cubicBezTo>
                <a:cubicBezTo>
                  <a:pt x="258085" y="1151947"/>
                  <a:pt x="0" y="893862"/>
                  <a:pt x="0" y="575974"/>
                </a:cubicBezTo>
                <a:cubicBezTo>
                  <a:pt x="0" y="258085"/>
                  <a:pt x="258085" y="0"/>
                  <a:pt x="575974" y="0"/>
                </a:cubicBezTo>
                <a:close/>
              </a:path>
            </a:pathLst>
          </a:custGeom>
          <a:solidFill>
            <a:srgbClr val="DD291D">
              <a:alpha val="0"/>
            </a:srgbClr>
          </a:solidFill>
          <a:ln w="38100">
            <a:solidFill>
              <a:srgbClr val="F4B757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76" y="1492766"/>
            <a:ext cx="690721" cy="690721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24" y="1582237"/>
            <a:ext cx="511778" cy="51177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850635" y="1080185"/>
            <a:ext cx="1442730" cy="1442730"/>
          </a:xfrm>
          <a:custGeom>
            <a:avLst/>
            <a:gdLst/>
            <a:ahLst/>
            <a:cxnLst/>
            <a:rect l="l" t="t" r="r" b="b"/>
            <a:pathLst>
              <a:path w="1442730" h="1442730">
                <a:moveTo>
                  <a:pt x="721365" y="0"/>
                </a:moveTo>
                <a:moveTo>
                  <a:pt x="721365" y="0"/>
                </a:moveTo>
                <a:cubicBezTo>
                  <a:pt x="1119497" y="0"/>
                  <a:pt x="1442730" y="323233"/>
                  <a:pt x="1442730" y="721365"/>
                </a:cubicBezTo>
                <a:cubicBezTo>
                  <a:pt x="1442730" y="1119497"/>
                  <a:pt x="1119497" y="1442730"/>
                  <a:pt x="721365" y="1442730"/>
                </a:cubicBezTo>
                <a:cubicBezTo>
                  <a:pt x="323233" y="1442730"/>
                  <a:pt x="0" y="1119497"/>
                  <a:pt x="0" y="721365"/>
                </a:cubicBezTo>
                <a:cubicBezTo>
                  <a:pt x="0" y="323233"/>
                  <a:pt x="323233" y="0"/>
                  <a:pt x="721365" y="0"/>
                </a:cubicBezTo>
                <a:close/>
              </a:path>
            </a:pathLst>
          </a:custGeom>
          <a:solidFill>
            <a:srgbClr val="DD291D">
              <a:alpha val="0"/>
            </a:srgbClr>
          </a:solidFill>
          <a:ln w="38100">
            <a:solidFill>
              <a:srgbClr val="DD291D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456" y="1445006"/>
            <a:ext cx="713089" cy="7130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58844" y="2594576"/>
            <a:ext cx="2760785" cy="483319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文化根基与传承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682353" y="3105327"/>
            <a:ext cx="2113767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中华五千年文明是爱国主义的文化根基，通过语言文字、传统节日和典籍传承，强化民族认同感和历史自豪感。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3191713" y="2719426"/>
            <a:ext cx="2760574" cy="48371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多元文化融合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3514954" y="3229661"/>
            <a:ext cx="2114093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爱国主义包容各民族文化的交融，尊重地域差异，在多样性中形成“多元一体”的中华文化认同格局。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6040526" y="2594153"/>
            <a:ext cx="2760574" cy="48371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当代文化自信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6363767" y="3105302"/>
            <a:ext cx="2114093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新时代通过文艺作品、科技成就和全球化传播展现文化自信，激发民众对国家发展的认同与支持。</a:t>
            </a:r>
            <a:endParaRPr lang="en-US" sz="14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2026-01-19T13:52:48Z</dcterms:created>
  <dc:creator>PptxGenJS</dc:creator>
  <cp:lastModifiedBy>PptxGenJS</cp:lastModifiedBy>
  <dcterms:modified xsi:type="dcterms:W3CDTF">2026-01-19T13:52:48Z</dcterms:modified>
  <cp:revision>1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pid="2" fmtid="{D5CDD505-2E9C-101B-9397-08002B2CF9AE}" name="AIGC">
    <vt:lpwstr>{"ContentPropagator":"001191340000711771143J00000","Label":"1","ReservedCode1":"1768830770039","ProduceID":"zhiwen-pptx-176650228896365","ReservedCode2":"1768830770039","PropagateID":"zhiwen-pptx-176650228896365","ContentProducer":"001191340000711771143J00000"}</vt:lpwstr>
  </property>
</Properties>
</file>